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media/media1.mov" ContentType="video/unknown"/>
  <Override PartName="/ppt/media/media2.mov" ContentType="video/unknown"/>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1" name="Shape 141"/>
          <p:cNvSpPr/>
          <p:nvPr>
            <p:ph type="sldImg"/>
          </p:nvPr>
        </p:nvSpPr>
        <p:spPr>
          <a:xfrm>
            <a:off x="1143000" y="685800"/>
            <a:ext cx="4572000" cy="3429000"/>
          </a:xfrm>
          <a:prstGeom prst="rect">
            <a:avLst/>
          </a:prstGeom>
        </p:spPr>
        <p:txBody>
          <a:bodyPr/>
          <a:lstStyle/>
          <a:p>
            <a:pPr/>
          </a:p>
        </p:txBody>
      </p:sp>
      <p:sp>
        <p:nvSpPr>
          <p:cNvPr id="142" name="Shape 14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Shape 249"/>
          <p:cNvSpPr/>
          <p:nvPr>
            <p:ph type="sldImg"/>
          </p:nvPr>
        </p:nvSpPr>
        <p:spPr>
          <a:prstGeom prst="rect">
            <a:avLst/>
          </a:prstGeom>
        </p:spPr>
        <p:txBody>
          <a:bodyPr/>
          <a:lstStyle/>
          <a:p>
            <a:pPr/>
          </a:p>
        </p:txBody>
      </p:sp>
      <p:sp>
        <p:nvSpPr>
          <p:cNvPr id="250" name="Shape 250"/>
          <p:cNvSpPr/>
          <p:nvPr>
            <p:ph type="body" sz="quarter" idx="1"/>
          </p:nvPr>
        </p:nvSpPr>
        <p:spPr>
          <a:prstGeom prst="rect">
            <a:avLst/>
          </a:prstGeom>
        </p:spPr>
        <p:txBody>
          <a:bodyPr/>
          <a:lstStyle/>
          <a:p>
            <a:pPr/>
            <a:r>
              <a:t>What happens in all of the other threads?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2" name="Shape 632"/>
          <p:cNvSpPr/>
          <p:nvPr>
            <p:ph type="sldImg"/>
          </p:nvPr>
        </p:nvSpPr>
        <p:spPr>
          <a:prstGeom prst="rect">
            <a:avLst/>
          </a:prstGeom>
        </p:spPr>
        <p:txBody>
          <a:bodyPr/>
          <a:lstStyle/>
          <a:p>
            <a:pPr/>
          </a:p>
        </p:txBody>
      </p:sp>
      <p:sp>
        <p:nvSpPr>
          <p:cNvPr id="633" name="Shape 633"/>
          <p:cNvSpPr/>
          <p:nvPr>
            <p:ph type="body" sz="quarter" idx="1"/>
          </p:nvPr>
        </p:nvSpPr>
        <p:spPr>
          <a:prstGeom prst="rect">
            <a:avLst/>
          </a:prstGeom>
        </p:spPr>
        <p:txBody>
          <a:bodyPr/>
          <a:lstStyle/>
          <a:p>
            <a:pPr/>
            <a:r>
              <a:t>40% slower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1" name="Shape 641"/>
          <p:cNvSpPr/>
          <p:nvPr>
            <p:ph type="sldImg"/>
          </p:nvPr>
        </p:nvSpPr>
        <p:spPr>
          <a:prstGeom prst="rect">
            <a:avLst/>
          </a:prstGeom>
        </p:spPr>
        <p:txBody>
          <a:bodyPr/>
          <a:lstStyle/>
          <a:p>
            <a:pPr/>
          </a:p>
        </p:txBody>
      </p:sp>
      <p:sp>
        <p:nvSpPr>
          <p:cNvPr id="642" name="Shape 642"/>
          <p:cNvSpPr/>
          <p:nvPr>
            <p:ph type="body" sz="quarter" idx="1"/>
          </p:nvPr>
        </p:nvSpPr>
        <p:spPr>
          <a:prstGeom prst="rect">
            <a:avLst/>
          </a:prstGeom>
        </p:spPr>
        <p:txBody>
          <a:bodyPr/>
          <a:lstStyle/>
          <a:p>
            <a:pPr/>
            <a:r>
              <a:t>Queries to paste into slack:</a:t>
            </a:r>
          </a:p>
          <a:p>
            <a:pPr/>
            <a:r>
              <a:t>Create a new student in the transcript server</a:t>
            </a:r>
            <a:br/>
            <a:r>
              <a:t>axios.post('https://rest-example.covey.town/transcripts', {name: ‘Breakout Group 0’})</a:t>
            </a:r>
            <a:br/>
            <a:r>
              <a:t>then…</a:t>
            </a:r>
          </a:p>
          <a:p>
            <a:pPr/>
            <a:r>
              <a:t>Assign several grades for that student</a:t>
            </a:r>
            <a:br/>
            <a:r>
              <a:t>axios.post(`https://rest-example.covey.town/transcripts/${studentID}/${course}`,{grade: theGrade}))</a:t>
            </a:r>
          </a:p>
          <a:p>
            <a:pPr/>
            <a:br/>
            <a:r>
              <a:t>then…</a:t>
            </a:r>
          </a:p>
          <a:p>
            <a:pPr/>
            <a:r>
              <a:t>Fetch the transcript for that student</a:t>
            </a:r>
          </a:p>
          <a:p>
            <a:pPr/>
            <a:r>
              <a:t>axios.get(`https://rest-example.covey.town/transcripts/${studentID}`)</a:t>
            </a:r>
          </a:p>
          <a:p>
            <a:pPr/>
            <a:r>
              <a:t>If you finish with time to spare, try to make different variants: make a lot of requests concurrently vs making the requests synchronously (waiting between each request)</a:t>
            </a:r>
          </a:p>
          <a:p>
            <a:pPr/>
          </a:p>
          <a:p>
            <a:pPr/>
          </a:p>
          <a:p>
            <a:pPr/>
            <a:r>
              <a:t>Here’s the whole shebang, don’t share this until you’re done…:</a:t>
            </a:r>
          </a:p>
          <a:p>
            <a:pPr/>
            <a:r>
              <a:t>async function transcriptServerCreateStudentAndPostGrades() {</a:t>
            </a:r>
          </a:p>
          <a:p>
            <a:pPr/>
            <a:r>
              <a:t>  const newStudent = await axios.post('https://rest-example.covey.town/transcripts', {name: 'Prof Bell'})</a:t>
            </a:r>
          </a:p>
          <a:p>
            <a:pPr/>
            <a:r>
              <a:t>  const studentID = newStudent.data.studentID;</a:t>
            </a:r>
          </a:p>
          <a:p>
            <a:pPr/>
            <a:r>
              <a:t>  console.log(`Created new student ${studentID}`);</a:t>
            </a:r>
          </a:p>
          <a:p>
            <a:pPr/>
            <a:r>
              <a:t>  const grades = [{course: 'CS4530', grade: '100'}, {</a:t>
            </a:r>
          </a:p>
          <a:p>
            <a:pPr/>
            <a:r>
              <a:t>    course: 'Underwater Basket Weaving',</a:t>
            </a:r>
          </a:p>
          <a:p>
            <a:pPr/>
            <a:r>
              <a:t>    grade: '100'</a:t>
            </a:r>
          </a:p>
          <a:p>
            <a:pPr/>
            <a:r>
              <a:t>  }, {course: 'The Physics of Star Trek', grade: '-1'}]</a:t>
            </a:r>
          </a:p>
          <a:p>
            <a:pPr/>
            <a:r>
              <a:t>  const promises:Promise&lt;AxiosResponse&gt;[] = [];</a:t>
            </a:r>
          </a:p>
          <a:p>
            <a:pPr/>
            <a:r>
              <a:t>  for (let grade of grades) {</a:t>
            </a:r>
          </a:p>
          <a:p>
            <a:pPr/>
            <a:r>
              <a:t>    console.log(`Filing grade for ${grade.course}: ${grade.grade}`);</a:t>
            </a:r>
          </a:p>
          <a:p>
            <a:pPr/>
            <a:r>
              <a:t>    promises.push(axios.post(`https://rest-example.covey.town/transcripts/${studentID}/${grade.course}`,{grade: grade.grade}));</a:t>
            </a:r>
          </a:p>
          <a:p>
            <a:pPr/>
            <a:r>
              <a:t>  }</a:t>
            </a:r>
          </a:p>
          <a:p>
            <a:pPr/>
            <a:r>
              <a:t>  await Promise.all(promises);</a:t>
            </a:r>
          </a:p>
          <a:p>
            <a:pPr/>
            <a:r>
              <a:t>  const confirmedGrades = await axios.get(`https://rest-example.covey.town/transcripts/${studentID}`);</a:t>
            </a:r>
          </a:p>
          <a:p>
            <a:pPr/>
            <a:r>
              <a:t>  console.log(confirmedGrades.data);</a:t>
            </a:r>
          </a:p>
          <a:p>
            <a:pPr/>
            <a:r>
              <a:t>}</a:t>
            </a:r>
          </a:p>
          <a:p>
            <a:pPr/>
          </a:p>
          <a:p>
            <a:pPr/>
            <a:r>
              <a:t>transcriptServerCreateStudentAndPostGrades();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solidFill>
                  <a:srgbClr val="000000"/>
                </a:solidFill>
              </a:defRPr>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Image"/>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Image"/>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Imag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666699290_02_crop_3159x1892.jpg"/>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solidFill>
                  <a:srgbClr val="000000"/>
                </a:solidFill>
              </a:defRPr>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910457886_1434x1669.jpg"/>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lvl1pPr>
              <a:defRPr>
                <a:solidFill>
                  <a:srgbClr val="000000"/>
                </a:solidFill>
              </a:defRPr>
            </a:lvl1pPr>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660384004_1290x1720.jpg"/>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lvl1pPr>
              <a:defRPr>
                <a:solidFill>
                  <a:srgbClr val="000000"/>
                </a:solidFill>
              </a:defRPr>
            </a:lvl1p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solidFill>
                  <a:srgbClr val="000000"/>
                </a:solidFill>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49"/>
          </a:xfrm>
          <a:prstGeom prst="rect">
            <a:avLst/>
          </a:prstGeom>
        </p:spPr>
        <p:txBody>
          <a:bodyPr/>
          <a:lstStyle>
            <a:lvl1pPr>
              <a:defRPr>
                <a:solidFill>
                  <a:srgbClr val="000000"/>
                </a:solidFill>
              </a:defRPr>
            </a:lvl1pPr>
          </a:lstStyle>
          <a:p>
            <a:pPr/>
            <a:r>
              <a:t>Slide Title</a:t>
            </a:r>
          </a:p>
        </p:txBody>
      </p:sp>
      <p:sp>
        <p:nvSpPr>
          <p:cNvPr id="8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lvl1pPr>
              <a:defRPr>
                <a:solidFill>
                  <a:srgbClr val="000000"/>
                </a:solidFill>
              </a:defRPr>
            </a:lvl1pPr>
          </a:lstStyle>
          <a:p>
            <a:pPr/>
            <a:r>
              <a:t>Agenda Title</a:t>
            </a:r>
          </a:p>
        </p:txBody>
      </p:sp>
      <p:sp>
        <p:nvSpPr>
          <p:cNvPr id="8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1pPr>
      <a:lvl2pPr marL="0" marR="0" indent="4572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2pPr>
      <a:lvl3pPr marL="0" marR="0" indent="9144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3pPr>
      <a:lvl4pPr marL="0" marR="0" indent="13716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4pPr>
      <a:lvl5pPr marL="0" marR="0" indent="18288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5pPr>
      <a:lvl6pPr marL="0" marR="0" indent="22860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6pPr>
      <a:lvl7pPr marL="0" marR="0" indent="27432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7pPr>
      <a:lvl8pPr marL="0" marR="0" indent="32004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8pPr>
      <a:lvl9pPr marL="0" marR="0" indent="36576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google.com" TargetMode="External"/><Relationship Id="rId3" Type="http://schemas.openxmlformats.org/officeDocument/2006/relationships/hyperlink" Target="http://facebook.com"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google.com" TargetMode="External"/><Relationship Id="rId3" Type="http://schemas.openxmlformats.org/officeDocument/2006/relationships/hyperlink" Target="http://facebook.com"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facebook.com" TargetMode="Externa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creativecommons.org/licenses/by-sa/4.0/"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video" Target="../media/media1.mov"/><Relationship Id="rId3" Type="http://schemas.microsoft.com/office/2007/relationships/media" Target="../media/media1.mov"/><Relationship Id="rId4" Type="http://schemas.openxmlformats.org/officeDocument/2006/relationships/image" Target="../media/image13.png"/><Relationship Id="rId5" Type="http://schemas.openxmlformats.org/officeDocument/2006/relationships/video" Target="../media/media2.mov"/><Relationship Id="rId6" Type="http://schemas.microsoft.com/office/2007/relationships/media" Target="../media/media2.mov"/><Relationship Id="rId7" Type="http://schemas.openxmlformats.org/officeDocument/2006/relationships/image" Target="../media/image14.png"/><Relationship Id="rId8" Type="http://schemas.openxmlformats.org/officeDocument/2006/relationships/image" Target="../media/image1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Jonathan Bell, John Boyland, Mitch Wand…"/>
          <p:cNvSpPr txBox="1"/>
          <p:nvPr>
            <p:ph type="body" idx="21"/>
          </p:nvPr>
        </p:nvSpPr>
        <p:spPr>
          <a:xfrm>
            <a:off x="1201340" y="11177783"/>
            <a:ext cx="21971003" cy="1319058"/>
          </a:xfrm>
          <a:prstGeom prst="rect">
            <a:avLst/>
          </a:prstGeom>
          <a:extLst>
            <a:ext uri="{C572A759-6A51-4108-AA02-DFA0A04FC94B}">
              <ma14:wrappingTextBoxFlag xmlns:ma14="http://schemas.microsoft.com/office/mac/drawingml/2011/main" val="1"/>
            </a:ext>
          </a:extLst>
        </p:spPr>
        <p:txBody>
          <a:bodyPr/>
          <a:lstStyle/>
          <a:p>
            <a:pPr>
              <a:defRPr>
                <a:solidFill>
                  <a:srgbClr val="005493"/>
                </a:solidFill>
              </a:defRPr>
            </a:pPr>
            <a:r>
              <a:t>Jonathan Bell, John Boyland, Mitch Wand</a:t>
            </a:r>
          </a:p>
          <a:p>
            <a:pPr>
              <a:defRPr>
                <a:solidFill>
                  <a:srgbClr val="005493"/>
                </a:solidFill>
              </a:defRPr>
            </a:pPr>
            <a:r>
              <a:t>Khoury College of Computer Sciences</a:t>
            </a:r>
          </a:p>
        </p:txBody>
      </p:sp>
      <p:sp>
        <p:nvSpPr>
          <p:cNvPr id="145" name="CS 4530…"/>
          <p:cNvSpPr txBox="1"/>
          <p:nvPr>
            <p:ph type="ctrTitle"/>
          </p:nvPr>
        </p:nvSpPr>
        <p:spPr>
          <a:prstGeom prst="rect">
            <a:avLst/>
          </a:prstGeom>
        </p:spPr>
        <p:txBody>
          <a:bodyPr/>
          <a:lstStyle/>
          <a:p>
            <a:pPr>
              <a:defRPr>
                <a:solidFill>
                  <a:srgbClr val="005493"/>
                </a:solidFill>
              </a:defRPr>
            </a:pPr>
            <a:r>
              <a:t>CS 4530</a:t>
            </a:r>
          </a:p>
          <a:p>
            <a:pPr>
              <a:defRPr>
                <a:solidFill>
                  <a:srgbClr val="005493"/>
                </a:solidFill>
              </a:defRPr>
            </a:pPr>
            <a:r>
              <a:t>Software Engineering</a:t>
            </a:r>
          </a:p>
        </p:txBody>
      </p:sp>
      <p:sp>
        <p:nvSpPr>
          <p:cNvPr id="146" name="Lecture 6 - Asynchronous Programming"/>
          <p:cNvSpPr txBox="1"/>
          <p:nvPr>
            <p:ph type="subTitle" sz="quarter" idx="1"/>
          </p:nvPr>
        </p:nvSpPr>
        <p:spPr>
          <a:prstGeom prst="rect">
            <a:avLst/>
          </a:prstGeom>
        </p:spPr>
        <p:txBody>
          <a:bodyPr/>
          <a:lstStyle/>
          <a:p>
            <a:pPr/>
            <a:r>
              <a:t>Lecture 6 - Asynchronous Programming</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Asynchronous Programming in JS/TS"/>
          <p:cNvSpPr txBox="1"/>
          <p:nvPr>
            <p:ph type="title"/>
          </p:nvPr>
        </p:nvSpPr>
        <p:spPr>
          <a:prstGeom prst="rect">
            <a:avLst/>
          </a:prstGeom>
        </p:spPr>
        <p:txBody>
          <a:bodyPr/>
          <a:lstStyle/>
          <a:p>
            <a:pPr/>
            <a:r>
              <a:t>Asynchronous Programming in JS/TS</a:t>
            </a:r>
          </a:p>
        </p:txBody>
      </p:sp>
      <p:sp>
        <p:nvSpPr>
          <p:cNvPr id="253" name="Promise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Promises</a:t>
            </a:r>
          </a:p>
        </p:txBody>
      </p:sp>
      <p:sp>
        <p:nvSpPr>
          <p:cNvPr id="254" name="console.log('Making a request to rest-example');…"/>
          <p:cNvSpPr txBox="1"/>
          <p:nvPr/>
        </p:nvSpPr>
        <p:spPr>
          <a:xfrm>
            <a:off x="1757815" y="4098449"/>
            <a:ext cx="21574218" cy="3165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l" defTabSz="457200">
              <a:defRPr b="1" sz="2800">
                <a:solidFill>
                  <a:srgbClr val="018001"/>
                </a:solidFill>
                <a:latin typeface="Courier"/>
                <a:ea typeface="Courier"/>
                <a:cs typeface="Courier"/>
                <a:sym typeface="Courier"/>
              </a:defRPr>
            </a:pPr>
            <a:r>
              <a:rPr i="1">
                <a:solidFill>
                  <a:srgbClr val="66187A"/>
                </a:solidFill>
              </a:rPr>
              <a:t>console</a:t>
            </a:r>
            <a:r>
              <a:rPr b="0">
                <a:solidFill>
                  <a:srgbClr val="000000"/>
                </a:solidFill>
              </a:rPr>
              <a:t>.</a:t>
            </a:r>
            <a:r>
              <a:rPr b="0">
                <a:solidFill>
                  <a:srgbClr val="7A7A43"/>
                </a:solidFill>
              </a:rPr>
              <a:t>log</a:t>
            </a:r>
            <a:r>
              <a:rPr b="0">
                <a:solidFill>
                  <a:srgbClr val="000000"/>
                </a:solidFill>
              </a:rPr>
              <a:t>(</a:t>
            </a:r>
            <a:r>
              <a:t>'Making a request to rest-example'</a:t>
            </a:r>
            <a:r>
              <a:rPr b="0">
                <a:solidFill>
                  <a:srgbClr val="000000"/>
                </a:solidFill>
              </a:rPr>
              <a:t>);</a:t>
            </a:r>
            <a:endParaRPr b="0">
              <a:solidFill>
                <a:srgbClr val="000000"/>
              </a:solidFill>
            </a:endParaRPr>
          </a:p>
          <a:p>
            <a:pPr algn="l" defTabSz="457200">
              <a:defRPr sz="2800">
                <a:solidFill>
                  <a:srgbClr val="000000"/>
                </a:solidFill>
                <a:latin typeface="Courier"/>
                <a:ea typeface="Courier"/>
                <a:cs typeface="Courier"/>
                <a:sym typeface="Courier"/>
              </a:defRPr>
            </a:pPr>
            <a:endParaRPr b="1">
              <a:solidFill>
                <a:srgbClr val="66187A"/>
              </a:solidFill>
            </a:endParaRPr>
          </a:p>
          <a:p>
            <a:pPr algn="l" defTabSz="457200">
              <a:defRPr sz="2800">
                <a:solidFill>
                  <a:srgbClr val="000000"/>
                </a:solidFill>
                <a:latin typeface="Courier"/>
                <a:ea typeface="Courier"/>
                <a:cs typeface="Courier"/>
                <a:sym typeface="Courier"/>
              </a:defRPr>
            </a:pPr>
            <a:endParaRPr b="1">
              <a:solidFill>
                <a:srgbClr val="66187A"/>
              </a:solidFill>
            </a:endParaRPr>
          </a:p>
          <a:p>
            <a:pPr algn="l" defTabSz="457200">
              <a:defRPr sz="2800">
                <a:solidFill>
                  <a:srgbClr val="000000"/>
                </a:solidFill>
                <a:latin typeface="Courier"/>
                <a:ea typeface="Courier"/>
                <a:cs typeface="Courier"/>
                <a:sym typeface="Courier"/>
              </a:defRPr>
            </a:pPr>
            <a:endParaRPr b="1">
              <a:solidFill>
                <a:srgbClr val="66187A"/>
              </a:solidFill>
            </a:endParaRPr>
          </a:p>
          <a:p>
            <a:pPr algn="l" defTabSz="457200">
              <a:defRPr sz="2800">
                <a:solidFill>
                  <a:srgbClr val="000000"/>
                </a:solidFill>
                <a:latin typeface="Courier"/>
                <a:ea typeface="Courier"/>
                <a:cs typeface="Courier"/>
                <a:sym typeface="Courier"/>
              </a:defRPr>
            </a:pPr>
            <a:endParaRPr b="1">
              <a:solidFill>
                <a:srgbClr val="66187A"/>
              </a:solidFill>
            </a:endParaRPr>
          </a:p>
          <a:p>
            <a:pPr algn="l" defTabSz="457200">
              <a:defRPr sz="2800">
                <a:solidFill>
                  <a:srgbClr val="000000"/>
                </a:solidFill>
                <a:latin typeface="Courier"/>
                <a:ea typeface="Courier"/>
                <a:cs typeface="Courier"/>
                <a:sym typeface="Courier"/>
              </a:defRPr>
            </a:pPr>
          </a:p>
          <a:p>
            <a:pPr algn="l" defTabSz="457200">
              <a:defRPr b="1" sz="2800">
                <a:solidFill>
                  <a:srgbClr val="018001"/>
                </a:solidFill>
                <a:latin typeface="Courier"/>
                <a:ea typeface="Courier"/>
                <a:cs typeface="Courier"/>
                <a:sym typeface="Courier"/>
              </a:defRPr>
            </a:pPr>
            <a:r>
              <a:rPr i="1">
                <a:solidFill>
                  <a:srgbClr val="66187A"/>
                </a:solidFill>
              </a:rPr>
              <a:t>console</a:t>
            </a:r>
            <a:r>
              <a:rPr b="0">
                <a:solidFill>
                  <a:srgbClr val="000000"/>
                </a:solidFill>
              </a:rPr>
              <a:t>.</a:t>
            </a:r>
            <a:r>
              <a:rPr b="0">
                <a:solidFill>
                  <a:srgbClr val="7A7A43"/>
                </a:solidFill>
              </a:rPr>
              <a:t>log</a:t>
            </a:r>
            <a:r>
              <a:rPr b="0">
                <a:solidFill>
                  <a:srgbClr val="000000"/>
                </a:solidFill>
              </a:rPr>
              <a:t>(</a:t>
            </a:r>
            <a:r>
              <a:t>'Response sent!'</a:t>
            </a:r>
            <a:r>
              <a:rPr b="0">
                <a:solidFill>
                  <a:srgbClr val="000000"/>
                </a:solidFill>
              </a:rPr>
              <a:t>);</a:t>
            </a:r>
          </a:p>
        </p:txBody>
      </p:sp>
      <p:grpSp>
        <p:nvGrpSpPr>
          <p:cNvPr id="257" name="Group"/>
          <p:cNvGrpSpPr/>
          <p:nvPr/>
        </p:nvGrpSpPr>
        <p:grpSpPr>
          <a:xfrm>
            <a:off x="7505382" y="8207730"/>
            <a:ext cx="1998928" cy="2765861"/>
            <a:chOff x="494837" y="452437"/>
            <a:chExt cx="1998926" cy="2765859"/>
          </a:xfrm>
        </p:grpSpPr>
        <p:sp>
          <p:nvSpPr>
            <p:cNvPr id="255" name="Making a request to rest-example…"/>
            <p:cNvSpPr/>
            <p:nvPr/>
          </p:nvSpPr>
          <p:spPr>
            <a:xfrm>
              <a:off x="494837" y="194829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lgn="l" defTabSz="821531">
                <a:defRPr sz="3400">
                  <a:solidFill>
                    <a:srgbClr val="000000"/>
                  </a:solidFill>
                  <a:latin typeface="Menlo Regular"/>
                  <a:ea typeface="Menlo Regular"/>
                  <a:cs typeface="Menlo Regular"/>
                  <a:sym typeface="Menlo Regular"/>
                </a:defRPr>
              </a:pPr>
              <a:r>
                <a:t>Making a request to rest-example</a:t>
              </a:r>
            </a:p>
            <a:p>
              <a:pPr algn="l" defTabSz="821531">
                <a:defRPr sz="3400">
                  <a:solidFill>
                    <a:srgbClr val="000000"/>
                  </a:solidFill>
                  <a:latin typeface="Menlo Regular"/>
                  <a:ea typeface="Menlo Regular"/>
                  <a:cs typeface="Menlo Regular"/>
                  <a:sym typeface="Menlo Regular"/>
                </a:defRPr>
              </a:pPr>
              <a:r>
                <a:t>Response sent!</a:t>
              </a:r>
            </a:p>
            <a:p>
              <a:pPr algn="l" defTabSz="821531">
                <a:defRPr sz="3400">
                  <a:solidFill>
                    <a:srgbClr val="000000"/>
                  </a:solidFill>
                  <a:latin typeface="Menlo Regular"/>
                  <a:ea typeface="Menlo Regular"/>
                  <a:cs typeface="Menlo Regular"/>
                  <a:sym typeface="Menlo Regular"/>
                </a:defRPr>
              </a:pPr>
              <a:r>
                <a:t>Heard back from server</a:t>
              </a:r>
            </a:p>
            <a:p>
              <a:pPr algn="l" defTabSz="821531">
                <a:defRPr sz="3400">
                  <a:solidFill>
                    <a:srgbClr val="000000"/>
                  </a:solidFill>
                  <a:latin typeface="Menlo Regular"/>
                  <a:ea typeface="Menlo Regular"/>
                  <a:cs typeface="Menlo Regular"/>
                  <a:sym typeface="Menlo Regular"/>
                </a:defRPr>
              </a:pPr>
              <a:r>
                <a:t>This is GET number 4 on the current server</a:t>
              </a:r>
            </a:p>
          </p:txBody>
        </p:sp>
        <p:sp>
          <p:nvSpPr>
            <p:cNvPr id="256" name="Output:"/>
            <p:cNvSpPr/>
            <p:nvPr/>
          </p:nvSpPr>
          <p:spPr>
            <a:xfrm>
              <a:off x="1223764" y="45243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b="1" sz="5000">
                  <a:solidFill>
                    <a:srgbClr val="000000"/>
                  </a:solidFill>
                  <a:latin typeface="Helvetica"/>
                  <a:ea typeface="Helvetica"/>
                  <a:cs typeface="Helvetica"/>
                  <a:sym typeface="Helvetica"/>
                </a:defRPr>
              </a:lvl1pPr>
            </a:lstStyle>
            <a:p>
              <a:pPr/>
              <a:r>
                <a:t>Output:</a:t>
              </a:r>
            </a:p>
          </p:txBody>
        </p:sp>
      </p:grpSp>
      <p:grpSp>
        <p:nvGrpSpPr>
          <p:cNvPr id="260" name="axios.get is an asynchronous call"/>
          <p:cNvGrpSpPr/>
          <p:nvPr/>
        </p:nvGrpSpPr>
        <p:grpSpPr>
          <a:xfrm>
            <a:off x="7026426" y="11282397"/>
            <a:ext cx="9059235" cy="1362084"/>
            <a:chOff x="0" y="0"/>
            <a:chExt cx="9059234" cy="1362083"/>
          </a:xfrm>
        </p:grpSpPr>
        <p:sp>
          <p:nvSpPr>
            <p:cNvPr id="259" name="axios.get is an asynchronous call"/>
            <p:cNvSpPr txBox="1"/>
            <p:nvPr/>
          </p:nvSpPr>
          <p:spPr>
            <a:xfrm>
              <a:off x="215899" y="139700"/>
              <a:ext cx="8627436" cy="803284"/>
            </a:xfrm>
            <a:prstGeom prst="rect">
              <a:avLst/>
            </a:prstGeom>
            <a:noFill/>
            <a:ln>
              <a:noFill/>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defTabSz="821531">
                <a:defRPr sz="4200">
                  <a:solidFill>
                    <a:srgbClr val="000000"/>
                  </a:solidFill>
                  <a:latin typeface="Helvetica Light"/>
                  <a:ea typeface="Helvetica Light"/>
                  <a:cs typeface="Helvetica Light"/>
                  <a:sym typeface="Helvetica Light"/>
                </a:defRPr>
              </a:pPr>
              <a:r>
                <a:rPr sz="3400">
                  <a:latin typeface="Menlo Regular"/>
                  <a:ea typeface="Menlo Regular"/>
                  <a:cs typeface="Menlo Regular"/>
                  <a:sym typeface="Menlo Regular"/>
                </a:rPr>
                <a:t>axios.get</a:t>
              </a:r>
              <a:r>
                <a:t> is an </a:t>
              </a:r>
              <a:r>
                <a:rPr b="1">
                  <a:latin typeface="Helvetica"/>
                  <a:ea typeface="Helvetica"/>
                  <a:cs typeface="Helvetica"/>
                  <a:sym typeface="Helvetica"/>
                </a:rPr>
                <a:t>asynchronous call</a:t>
              </a:r>
            </a:p>
          </p:txBody>
        </p:sp>
        <p:pic>
          <p:nvPicPr>
            <p:cNvPr id="258" name="axios.get is an asynchronous call axios.get is an asynchronous call" descr="axios.get is an asynchronous call axios.get is an asynchronous call"/>
            <p:cNvPicPr>
              <a:picLocks noChangeAspect="0"/>
            </p:cNvPicPr>
            <p:nvPr/>
          </p:nvPicPr>
          <p:blipFill>
            <a:blip r:embed="rId2">
              <a:extLst/>
            </a:blip>
            <a:stretch>
              <a:fillRect/>
            </a:stretch>
          </p:blipFill>
          <p:spPr>
            <a:xfrm>
              <a:off x="-1" y="0"/>
              <a:ext cx="9059236" cy="1362084"/>
            </a:xfrm>
            <a:prstGeom prst="rect">
              <a:avLst/>
            </a:prstGeom>
            <a:effectLst/>
          </p:spPr>
        </p:pic>
      </p:grpSp>
      <p:sp>
        <p:nvSpPr>
          <p:cNvPr id="261" name="axios.get('https://rest-example.covey.town/') // axios is a popular library for making HTTP requests…"/>
          <p:cNvSpPr txBox="1"/>
          <p:nvPr/>
        </p:nvSpPr>
        <p:spPr>
          <a:xfrm>
            <a:off x="1818037" y="4571524"/>
            <a:ext cx="21453774" cy="2692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i="1" sz="2800">
                <a:solidFill>
                  <a:srgbClr val="808080"/>
                </a:solidFill>
                <a:latin typeface="Courier"/>
                <a:ea typeface="Courier"/>
                <a:cs typeface="Courier"/>
                <a:sym typeface="Courier"/>
              </a:defRPr>
            </a:pPr>
            <a:r>
              <a:rPr b="1">
                <a:solidFill>
                  <a:srgbClr val="66187A"/>
                </a:solidFill>
              </a:rPr>
              <a:t>axios</a:t>
            </a:r>
            <a:r>
              <a:rPr i="0">
                <a:solidFill>
                  <a:srgbClr val="000000"/>
                </a:solidFill>
              </a:rPr>
              <a:t>.</a:t>
            </a:r>
            <a:r>
              <a:rPr i="0">
                <a:solidFill>
                  <a:srgbClr val="7A7A43"/>
                </a:solidFill>
              </a:rPr>
              <a:t>get</a:t>
            </a:r>
            <a:r>
              <a:rPr i="0">
                <a:solidFill>
                  <a:srgbClr val="000000"/>
                </a:solidFill>
              </a:rPr>
              <a:t>(</a:t>
            </a:r>
            <a:r>
              <a:rPr b="1" i="0">
                <a:solidFill>
                  <a:srgbClr val="018001"/>
                </a:solidFill>
              </a:rPr>
              <a:t>'https://rest-example.covey.town/'</a:t>
            </a:r>
            <a:r>
              <a:rPr i="0">
                <a:solidFill>
                  <a:srgbClr val="000000"/>
                </a:solidFill>
              </a:rPr>
              <a:t>) </a:t>
            </a:r>
            <a:r>
              <a:t>// axios is a popular library for making HTTP requests</a:t>
            </a:r>
          </a:p>
          <a:p>
            <a:pPr algn="l" defTabSz="457200">
              <a:defRPr sz="2800">
                <a:solidFill>
                  <a:srgbClr val="000000"/>
                </a:solidFill>
                <a:latin typeface="Courier"/>
                <a:ea typeface="Courier"/>
                <a:cs typeface="Courier"/>
                <a:sym typeface="Courier"/>
              </a:defRPr>
            </a:pPr>
            <a:r>
              <a:rPr i="1">
                <a:solidFill>
                  <a:srgbClr val="808080"/>
                </a:solidFill>
              </a:rPr>
              <a:t>  </a:t>
            </a:r>
            <a:r>
              <a:t>.</a:t>
            </a:r>
            <a:r>
              <a:rPr>
                <a:solidFill>
                  <a:srgbClr val="7A7A43"/>
                </a:solidFill>
              </a:rPr>
              <a:t>then</a:t>
            </a:r>
            <a:r>
              <a:t>((response) =&gt;{</a:t>
            </a:r>
          </a:p>
          <a:p>
            <a:pPr algn="l" defTabSz="457200">
              <a:defRPr b="1" sz="28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'Heard back from server'</a:t>
            </a:r>
            <a:r>
              <a:rPr b="0">
                <a:solidFill>
                  <a:srgbClr val="000000"/>
                </a:solidFill>
              </a:rPr>
              <a:t>);</a:t>
            </a:r>
            <a:endParaRPr b="0">
              <a:solidFill>
                <a:srgbClr val="000000"/>
              </a:solidFill>
            </a:endParaRPr>
          </a:p>
          <a:p>
            <a:pPr algn="l" defTabSz="457200">
              <a:defRPr sz="2800">
                <a:solidFill>
                  <a:srgbClr val="000000"/>
                </a:solidFill>
                <a:latin typeface="Courier"/>
                <a:ea typeface="Courier"/>
                <a:cs typeface="Courier"/>
                <a:sym typeface="Courier"/>
              </a:defRPr>
            </a:pPr>
            <a:r>
              <a:t>  </a:t>
            </a:r>
            <a:r>
              <a:rPr b="1" i="1">
                <a:solidFill>
                  <a:srgbClr val="66187A"/>
                </a:solidFill>
              </a:rPr>
              <a:t>console</a:t>
            </a:r>
            <a:r>
              <a:t>.</a:t>
            </a:r>
            <a:r>
              <a:rPr>
                <a:solidFill>
                  <a:srgbClr val="7A7A43"/>
                </a:solidFill>
              </a:rPr>
              <a:t>log</a:t>
            </a:r>
            <a:r>
              <a:t>(response.</a:t>
            </a:r>
            <a:r>
              <a:rPr b="1">
                <a:solidFill>
                  <a:srgbClr val="66187A"/>
                </a:solidFill>
              </a:rPr>
              <a:t>data</a:t>
            </a:r>
            <a:r>
              <a:t>);</a:t>
            </a:r>
          </a:p>
          <a:p>
            <a:pPr algn="l" defTabSz="457200">
              <a:defRPr sz="2800">
                <a:solidFill>
                  <a:srgbClr val="000000"/>
                </a:solidFill>
                <a:latin typeface="Courier"/>
                <a:ea typeface="Courier"/>
                <a:cs typeface="Courier"/>
                <a:sym typeface="Courier"/>
              </a:defRPr>
            </a:pPr>
            <a:r>
              <a:t>});</a:t>
            </a:r>
          </a:p>
        </p:txBody>
      </p:sp>
      <p:sp>
        <p:nvSpPr>
          <p:cNvPr id="262" name="axios.get returns a Promise for an AxiosResponse"/>
          <p:cNvSpPr txBox="1"/>
          <p:nvPr/>
        </p:nvSpPr>
        <p:spPr>
          <a:xfrm>
            <a:off x="12674070" y="2784750"/>
            <a:ext cx="7925860" cy="46680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solidFill>
                  <a:schemeClr val="accent5">
                    <a:hueOff val="-82419"/>
                    <a:satOff val="-9513"/>
                    <a:lumOff val="-16343"/>
                  </a:schemeClr>
                </a:solidFill>
              </a:defRPr>
            </a:pPr>
            <a:r>
              <a:rPr>
                <a:latin typeface="Menlo Regular"/>
                <a:ea typeface="Menlo Regular"/>
                <a:cs typeface="Menlo Regular"/>
                <a:sym typeface="Menlo Regular"/>
              </a:rPr>
              <a:t>axios.get</a:t>
            </a:r>
            <a:r>
              <a:t> returns a </a:t>
            </a:r>
            <a:r>
              <a:rPr>
                <a:latin typeface="Menlo Regular"/>
                <a:ea typeface="Menlo Regular"/>
                <a:cs typeface="Menlo Regular"/>
                <a:sym typeface="Menlo Regular"/>
              </a:rPr>
              <a:t>Promise</a:t>
            </a:r>
            <a:r>
              <a:t> for an </a:t>
            </a:r>
            <a:r>
              <a:rPr>
                <a:latin typeface="Menlo Regular"/>
                <a:ea typeface="Menlo Regular"/>
                <a:cs typeface="Menlo Regular"/>
                <a:sym typeface="Menlo Regular"/>
              </a:rPr>
              <a:t>AxiosResponse</a:t>
            </a:r>
          </a:p>
        </p:txBody>
      </p:sp>
      <p:sp>
        <p:nvSpPr>
          <p:cNvPr id="263" name="Callout"/>
          <p:cNvSpPr/>
          <p:nvPr/>
        </p:nvSpPr>
        <p:spPr>
          <a:xfrm rot="16200000">
            <a:off x="6618089" y="-1675868"/>
            <a:ext cx="1829594" cy="116875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7" y="0"/>
                </a:moveTo>
                <a:cubicBezTo>
                  <a:pt x="486" y="0"/>
                  <a:pt x="0" y="76"/>
                  <a:pt x="0" y="170"/>
                </a:cubicBezTo>
                <a:lnTo>
                  <a:pt x="0" y="18028"/>
                </a:lnTo>
                <a:cubicBezTo>
                  <a:pt x="0" y="18122"/>
                  <a:pt x="486" y="18199"/>
                  <a:pt x="1087" y="18199"/>
                </a:cubicBezTo>
                <a:lnTo>
                  <a:pt x="1846" y="18199"/>
                </a:lnTo>
                <a:lnTo>
                  <a:pt x="21600" y="21600"/>
                </a:lnTo>
                <a:lnTo>
                  <a:pt x="4990" y="17644"/>
                </a:lnTo>
                <a:lnTo>
                  <a:pt x="4990" y="170"/>
                </a:lnTo>
                <a:cubicBezTo>
                  <a:pt x="4990" y="76"/>
                  <a:pt x="4504" y="0"/>
                  <a:pt x="3903" y="0"/>
                </a:cubicBezTo>
                <a:lnTo>
                  <a:pt x="1087" y="0"/>
                </a:lnTo>
                <a:close/>
              </a:path>
            </a:pathLst>
          </a:custGeom>
          <a:ln w="76200">
            <a:solidFill>
              <a:srgbClr val="FF0000"/>
            </a:solidFill>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grpSp>
        <p:nvGrpSpPr>
          <p:cNvPr id="266" name="Group"/>
          <p:cNvGrpSpPr/>
          <p:nvPr/>
        </p:nvGrpSpPr>
        <p:grpSpPr>
          <a:xfrm>
            <a:off x="1689100" y="5109702"/>
            <a:ext cx="18071172" cy="2860665"/>
            <a:chOff x="0" y="6"/>
            <a:chExt cx="18071171" cy="2860663"/>
          </a:xfrm>
        </p:grpSpPr>
        <p:sp>
          <p:nvSpPr>
            <p:cNvPr id="264" name="Callout"/>
            <p:cNvSpPr/>
            <p:nvPr/>
          </p:nvSpPr>
          <p:spPr>
            <a:xfrm rot="16200000">
              <a:off x="3761581" y="-3761576"/>
              <a:ext cx="2390776" cy="99139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497" y="0"/>
                  </a:moveTo>
                  <a:cubicBezTo>
                    <a:pt x="6037" y="0"/>
                    <a:pt x="5665" y="90"/>
                    <a:pt x="5665" y="201"/>
                  </a:cubicBezTo>
                  <a:lnTo>
                    <a:pt x="5665" y="19161"/>
                  </a:lnTo>
                  <a:lnTo>
                    <a:pt x="0" y="21600"/>
                  </a:lnTo>
                  <a:lnTo>
                    <a:pt x="8269" y="19884"/>
                  </a:lnTo>
                  <a:lnTo>
                    <a:pt x="20768" y="19884"/>
                  </a:lnTo>
                  <a:cubicBezTo>
                    <a:pt x="21228" y="19884"/>
                    <a:pt x="21600" y="19793"/>
                    <a:pt x="21600" y="19682"/>
                  </a:cubicBezTo>
                  <a:lnTo>
                    <a:pt x="21600" y="201"/>
                  </a:lnTo>
                  <a:cubicBezTo>
                    <a:pt x="21600" y="90"/>
                    <a:pt x="21228" y="0"/>
                    <a:pt x="20768" y="0"/>
                  </a:cubicBezTo>
                  <a:lnTo>
                    <a:pt x="6497" y="0"/>
                  </a:lnTo>
                  <a:close/>
                </a:path>
              </a:pathLst>
            </a:custGeom>
            <a:noFill/>
            <a:ln w="76200" cap="flat">
              <a:solidFill>
                <a:srgbClr val="FF0000"/>
              </a:solidFill>
              <a:prstDash val="solid"/>
              <a:round/>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65" name="Promise.then will run the event handler provided once the value that is promised becomes available"/>
            <p:cNvSpPr txBox="1"/>
            <p:nvPr/>
          </p:nvSpPr>
          <p:spPr>
            <a:xfrm>
              <a:off x="10030562" y="2024041"/>
              <a:ext cx="8040610" cy="8366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b="1">
                  <a:solidFill>
                    <a:schemeClr val="accent5">
                      <a:hueOff val="-82419"/>
                      <a:satOff val="-9513"/>
                      <a:lumOff val="-16343"/>
                    </a:schemeClr>
                  </a:solidFill>
                </a:defRPr>
              </a:pPr>
              <a:r>
                <a:rPr>
                  <a:latin typeface="Menlo Regular"/>
                  <a:ea typeface="Menlo Regular"/>
                  <a:cs typeface="Menlo Regular"/>
                  <a:sym typeface="Menlo Regular"/>
                </a:rPr>
                <a:t>Promise.then </a:t>
              </a:r>
              <a:r>
                <a:rPr b="0"/>
                <a:t>will run the event handler provided once the value that is promised becomes available</a:t>
              </a:r>
            </a:p>
          </p:txBody>
        </p:sp>
      </p:gr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6"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Making lots of requests"/>
          <p:cNvSpPr txBox="1"/>
          <p:nvPr>
            <p:ph type="title"/>
          </p:nvPr>
        </p:nvSpPr>
        <p:spPr>
          <a:prstGeom prst="rect">
            <a:avLst/>
          </a:prstGeom>
        </p:spPr>
        <p:txBody>
          <a:bodyPr/>
          <a:lstStyle/>
          <a:p>
            <a:pPr/>
            <a:r>
              <a:t>Making lots of requests</a:t>
            </a:r>
          </a:p>
        </p:txBody>
      </p:sp>
      <p:sp>
        <p:nvSpPr>
          <p:cNvPr id="269" name="3 Requests: What is the output?"/>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3 Requests: What is the output?</a:t>
            </a:r>
          </a:p>
        </p:txBody>
      </p:sp>
      <p:sp>
        <p:nvSpPr>
          <p:cNvPr id="270" name="console.log('Making a requests');…"/>
          <p:cNvSpPr txBox="1"/>
          <p:nvPr/>
        </p:nvSpPr>
        <p:spPr>
          <a:xfrm>
            <a:off x="1244237" y="5372960"/>
            <a:ext cx="10039129" cy="6007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1" sz="2600">
                <a:solidFill>
                  <a:srgbClr val="018001"/>
                </a:solidFill>
                <a:latin typeface="Courier"/>
                <a:ea typeface="Courier"/>
                <a:cs typeface="Courier"/>
                <a:sym typeface="Courier"/>
              </a:defRPr>
            </a:pPr>
            <a:r>
              <a:rPr i="1">
                <a:solidFill>
                  <a:srgbClr val="66187A"/>
                </a:solidFill>
              </a:rPr>
              <a:t>console</a:t>
            </a:r>
            <a:r>
              <a:rPr b="0">
                <a:solidFill>
                  <a:srgbClr val="000000"/>
                </a:solidFill>
              </a:rPr>
              <a:t>.</a:t>
            </a:r>
            <a:r>
              <a:rPr b="0">
                <a:solidFill>
                  <a:srgbClr val="7A7A43"/>
                </a:solidFill>
              </a:rPr>
              <a:t>log</a:t>
            </a:r>
            <a:r>
              <a:rPr b="0">
                <a:solidFill>
                  <a:srgbClr val="000000"/>
                </a:solidFill>
              </a:rPr>
              <a:t>(</a:t>
            </a:r>
            <a:r>
              <a:t>'Making a requests'</a:t>
            </a:r>
            <a:r>
              <a:rPr b="0">
                <a:solidFill>
                  <a:srgbClr val="000000"/>
                </a:solidFill>
              </a:rPr>
              <a:t>);</a:t>
            </a:r>
            <a:endParaRPr b="0">
              <a:solidFill>
                <a:srgbClr val="000000"/>
              </a:solidFill>
            </a:endParaRPr>
          </a:p>
          <a:p>
            <a:pPr algn="l" defTabSz="457200">
              <a:defRPr b="1" sz="2600">
                <a:solidFill>
                  <a:srgbClr val="018001"/>
                </a:solidFill>
                <a:latin typeface="Courier"/>
                <a:ea typeface="Courier"/>
                <a:cs typeface="Courier"/>
                <a:sym typeface="Courier"/>
              </a:defRPr>
            </a:pP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'https://rest-example.covey.town/'</a:t>
            </a:r>
            <a:r>
              <a:rPr b="0">
                <a:solidFill>
                  <a:srgbClr val="000000"/>
                </a:solidFill>
              </a:rPr>
              <a:t>)</a:t>
            </a:r>
            <a:endParaRPr b="0">
              <a:solidFill>
                <a:srgbClr val="000000"/>
              </a:solidFill>
            </a:endParaRPr>
          </a:p>
          <a:p>
            <a:pPr algn="l" defTabSz="457200">
              <a:defRPr sz="2600">
                <a:solidFill>
                  <a:srgbClr val="000000"/>
                </a:solidFill>
                <a:latin typeface="Courier"/>
                <a:ea typeface="Courier"/>
                <a:cs typeface="Courier"/>
                <a:sym typeface="Courier"/>
              </a:defRPr>
            </a:pPr>
            <a:r>
              <a:t>  .</a:t>
            </a:r>
            <a:r>
              <a:rPr>
                <a:solidFill>
                  <a:srgbClr val="7A7A43"/>
                </a:solidFill>
              </a:rPr>
              <a:t>then</a:t>
            </a:r>
            <a:r>
              <a:t>((response) =&gt;{</a:t>
            </a:r>
          </a:p>
          <a:p>
            <a:pPr algn="l" defTabSz="457200">
              <a:defRPr b="1" sz="26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'Heard back from server'</a:t>
            </a:r>
            <a:r>
              <a:rPr b="0">
                <a:solidFill>
                  <a:srgbClr val="000000"/>
                </a:solidFill>
              </a:rPr>
              <a:t>);</a:t>
            </a:r>
            <a:endParaRPr b="0">
              <a:solidFill>
                <a:srgbClr val="000000"/>
              </a:solidFill>
            </a:endParaRPr>
          </a:p>
          <a:p>
            <a:pPr algn="l" defTabSz="457200">
              <a:defRPr sz="2600">
                <a:solidFill>
                  <a:srgbClr val="000000"/>
                </a:solidFill>
                <a:latin typeface="Courier"/>
                <a:ea typeface="Courier"/>
                <a:cs typeface="Courier"/>
                <a:sym typeface="Courier"/>
              </a:defRPr>
            </a:pPr>
            <a:r>
              <a:t>  </a:t>
            </a:r>
            <a:r>
              <a:rPr b="1" i="1">
                <a:solidFill>
                  <a:srgbClr val="66187A"/>
                </a:solidFill>
              </a:rPr>
              <a:t>console</a:t>
            </a:r>
            <a:r>
              <a:t>.</a:t>
            </a:r>
            <a:r>
              <a:rPr>
                <a:solidFill>
                  <a:srgbClr val="7A7A43"/>
                </a:solidFill>
              </a:rPr>
              <a:t>log</a:t>
            </a:r>
            <a:r>
              <a:t>(response.</a:t>
            </a:r>
            <a:r>
              <a:rPr b="1">
                <a:solidFill>
                  <a:srgbClr val="66187A"/>
                </a:solidFill>
              </a:rPr>
              <a:t>data</a:t>
            </a:r>
            <a:r>
              <a:t>);</a:t>
            </a:r>
          </a:p>
          <a:p>
            <a:pPr algn="l" defTabSz="457200">
              <a:defRPr sz="2600">
                <a:solidFill>
                  <a:srgbClr val="000000"/>
                </a:solidFill>
                <a:latin typeface="Courier"/>
                <a:ea typeface="Courier"/>
                <a:cs typeface="Courier"/>
                <a:sym typeface="Courier"/>
              </a:defRPr>
            </a:pPr>
            <a:r>
              <a:t>});</a:t>
            </a:r>
          </a:p>
          <a:p>
            <a:pPr algn="l" defTabSz="457200">
              <a:defRPr b="1" sz="2600">
                <a:solidFill>
                  <a:srgbClr val="018001"/>
                </a:solidFill>
                <a:latin typeface="Courier"/>
                <a:ea typeface="Courier"/>
                <a:cs typeface="Courier"/>
                <a:sym typeface="Courier"/>
              </a:defRPr>
            </a:pP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'https://www.google.com/'</a:t>
            </a:r>
            <a:r>
              <a:rPr b="0">
                <a:solidFill>
                  <a:srgbClr val="000000"/>
                </a:solidFill>
              </a:rPr>
              <a:t>)</a:t>
            </a:r>
            <a:endParaRPr b="0">
              <a:solidFill>
                <a:srgbClr val="000000"/>
              </a:solidFill>
            </a:endParaRPr>
          </a:p>
          <a:p>
            <a:pPr algn="l" defTabSz="457200">
              <a:defRPr sz="2600">
                <a:solidFill>
                  <a:srgbClr val="000000"/>
                </a:solidFill>
                <a:latin typeface="Courier"/>
                <a:ea typeface="Courier"/>
                <a:cs typeface="Courier"/>
                <a:sym typeface="Courier"/>
              </a:defRPr>
            </a:pPr>
            <a:r>
              <a:t>  .</a:t>
            </a:r>
            <a:r>
              <a:rPr>
                <a:solidFill>
                  <a:srgbClr val="7A7A43"/>
                </a:solidFill>
              </a:rPr>
              <a:t>then</a:t>
            </a:r>
            <a:r>
              <a:t>((response) =&gt;{</a:t>
            </a:r>
          </a:p>
          <a:p>
            <a:pPr algn="l" defTabSz="457200">
              <a:defRPr b="1" sz="26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'Heard back from Google'</a:t>
            </a:r>
            <a:r>
              <a:rPr b="0">
                <a:solidFill>
                  <a:srgbClr val="000000"/>
                </a:solidFill>
              </a:rPr>
              <a:t>);</a:t>
            </a:r>
            <a:endParaRPr b="0">
              <a:solidFill>
                <a:srgbClr val="000000"/>
              </a:solidFill>
            </a:endParaRPr>
          </a:p>
          <a:p>
            <a:pPr algn="l" defTabSz="457200">
              <a:defRPr sz="2600">
                <a:solidFill>
                  <a:srgbClr val="000000"/>
                </a:solidFill>
                <a:latin typeface="Courier"/>
                <a:ea typeface="Courier"/>
                <a:cs typeface="Courier"/>
                <a:sym typeface="Courier"/>
              </a:defRPr>
            </a:pPr>
            <a:r>
              <a:t>  });</a:t>
            </a:r>
          </a:p>
          <a:p>
            <a:pPr algn="l" defTabSz="457200">
              <a:defRPr b="1" sz="2600">
                <a:solidFill>
                  <a:srgbClr val="018001"/>
                </a:solidFill>
                <a:latin typeface="Courier"/>
                <a:ea typeface="Courier"/>
                <a:cs typeface="Courier"/>
                <a:sym typeface="Courier"/>
              </a:defRPr>
            </a:pP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'https://www.facebook.com/'</a:t>
            </a:r>
            <a:r>
              <a:rPr b="0">
                <a:solidFill>
                  <a:srgbClr val="000000"/>
                </a:solidFill>
              </a:rPr>
              <a:t>)</a:t>
            </a:r>
            <a:endParaRPr b="0">
              <a:solidFill>
                <a:srgbClr val="000000"/>
              </a:solidFill>
            </a:endParaRPr>
          </a:p>
          <a:p>
            <a:pPr algn="l" defTabSz="457200">
              <a:defRPr sz="2600">
                <a:solidFill>
                  <a:srgbClr val="000000"/>
                </a:solidFill>
                <a:latin typeface="Courier"/>
                <a:ea typeface="Courier"/>
                <a:cs typeface="Courier"/>
                <a:sym typeface="Courier"/>
              </a:defRPr>
            </a:pPr>
            <a:r>
              <a:t>  .</a:t>
            </a:r>
            <a:r>
              <a:rPr>
                <a:solidFill>
                  <a:srgbClr val="7A7A43"/>
                </a:solidFill>
              </a:rPr>
              <a:t>then</a:t>
            </a:r>
            <a:r>
              <a:t>((response) =&gt;{</a:t>
            </a:r>
          </a:p>
          <a:p>
            <a:pPr algn="l" defTabSz="457200">
              <a:defRPr b="1" sz="26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'Heard back from Facebook'</a:t>
            </a:r>
            <a:r>
              <a:rPr b="0">
                <a:solidFill>
                  <a:srgbClr val="000000"/>
                </a:solidFill>
              </a:rPr>
              <a:t>);</a:t>
            </a:r>
            <a:endParaRPr b="0">
              <a:solidFill>
                <a:srgbClr val="000000"/>
              </a:solidFill>
            </a:endParaRPr>
          </a:p>
          <a:p>
            <a:pPr algn="l" defTabSz="457200">
              <a:defRPr sz="2600">
                <a:solidFill>
                  <a:srgbClr val="000000"/>
                </a:solidFill>
                <a:latin typeface="Courier"/>
                <a:ea typeface="Courier"/>
                <a:cs typeface="Courier"/>
                <a:sym typeface="Courier"/>
              </a:defRPr>
            </a:pPr>
            <a:r>
              <a:t>  });</a:t>
            </a:r>
          </a:p>
          <a:p>
            <a:pPr algn="l" defTabSz="457200">
              <a:defRPr b="1" sz="2600">
                <a:solidFill>
                  <a:srgbClr val="018001"/>
                </a:solidFill>
                <a:latin typeface="Courier"/>
                <a:ea typeface="Courier"/>
                <a:cs typeface="Courier"/>
                <a:sym typeface="Courier"/>
              </a:defRPr>
            </a:pPr>
            <a:r>
              <a:rPr i="1">
                <a:solidFill>
                  <a:srgbClr val="66187A"/>
                </a:solidFill>
              </a:rPr>
              <a:t>console</a:t>
            </a:r>
            <a:r>
              <a:rPr b="0">
                <a:solidFill>
                  <a:srgbClr val="000000"/>
                </a:solidFill>
              </a:rPr>
              <a:t>.</a:t>
            </a:r>
            <a:r>
              <a:rPr b="0">
                <a:solidFill>
                  <a:srgbClr val="7A7A43"/>
                </a:solidFill>
              </a:rPr>
              <a:t>log</a:t>
            </a:r>
            <a:r>
              <a:rPr b="0">
                <a:solidFill>
                  <a:srgbClr val="000000"/>
                </a:solidFill>
              </a:rPr>
              <a:t>(</a:t>
            </a:r>
            <a:r>
              <a:t>'Requests sent!'</a:t>
            </a:r>
            <a:r>
              <a:rPr b="0">
                <a:solidFill>
                  <a:srgbClr val="000000"/>
                </a:solidFill>
              </a:rPr>
              <a:t>);</a:t>
            </a:r>
          </a:p>
        </p:txBody>
      </p:sp>
      <p:sp>
        <p:nvSpPr>
          <p:cNvPr id="271" name="Making a requests…"/>
          <p:cNvSpPr txBox="1"/>
          <p:nvPr/>
        </p:nvSpPr>
        <p:spPr>
          <a:xfrm>
            <a:off x="11761043" y="6299200"/>
            <a:ext cx="10390585" cy="299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200">
                <a:latin typeface="Menlo Regular"/>
                <a:ea typeface="Menlo Regular"/>
                <a:cs typeface="Menlo Regular"/>
                <a:sym typeface="Menlo Regular"/>
              </a:defRPr>
            </a:pPr>
            <a:r>
              <a:t>Making a requests</a:t>
            </a:r>
          </a:p>
          <a:p>
            <a:pPr algn="l">
              <a:defRPr sz="3200">
                <a:latin typeface="Menlo Regular"/>
                <a:ea typeface="Menlo Regular"/>
                <a:cs typeface="Menlo Regular"/>
                <a:sym typeface="Menlo Regular"/>
              </a:defRPr>
            </a:pPr>
            <a:r>
              <a:t>Requests sent!</a:t>
            </a:r>
          </a:p>
          <a:p>
            <a:pPr algn="l">
              <a:defRPr sz="3200">
                <a:latin typeface="Menlo Regular"/>
                <a:ea typeface="Menlo Regular"/>
                <a:cs typeface="Menlo Regular"/>
                <a:sym typeface="Menlo Regular"/>
              </a:defRPr>
            </a:pPr>
            <a:r>
              <a:t>Heard back from Google</a:t>
            </a:r>
          </a:p>
          <a:p>
            <a:pPr algn="l">
              <a:defRPr sz="3200">
                <a:latin typeface="Menlo Regular"/>
                <a:ea typeface="Menlo Regular"/>
                <a:cs typeface="Menlo Regular"/>
                <a:sym typeface="Menlo Regular"/>
              </a:defRPr>
            </a:pPr>
            <a:r>
              <a:t>Heard back from server</a:t>
            </a:r>
          </a:p>
          <a:p>
            <a:pPr algn="l">
              <a:defRPr sz="3200">
                <a:latin typeface="Menlo Regular"/>
                <a:ea typeface="Menlo Regular"/>
                <a:cs typeface="Menlo Regular"/>
                <a:sym typeface="Menlo Regular"/>
              </a:defRPr>
            </a:pPr>
            <a:r>
              <a:t>This is GET number 6 on the current server</a:t>
            </a:r>
          </a:p>
          <a:p>
            <a:pPr algn="l">
              <a:defRPr sz="3200">
                <a:latin typeface="Menlo Regular"/>
                <a:ea typeface="Menlo Regular"/>
                <a:cs typeface="Menlo Regular"/>
                <a:sym typeface="Menlo Regular"/>
              </a:defRPr>
            </a:pPr>
            <a:r>
              <a:t>Heard back from Facebook</a:t>
            </a:r>
          </a:p>
        </p:txBody>
      </p:sp>
      <p:sp>
        <p:nvSpPr>
          <p:cNvPr id="272" name="Sample Output:"/>
          <p:cNvSpPr txBox="1"/>
          <p:nvPr/>
        </p:nvSpPr>
        <p:spPr>
          <a:xfrm>
            <a:off x="11722201" y="5712917"/>
            <a:ext cx="2260398"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0000"/>
                </a:solidFill>
              </a:defRPr>
            </a:lvl1pPr>
          </a:lstStyle>
          <a:p>
            <a:pPr/>
            <a:r>
              <a:t>Sample Output:</a:t>
            </a:r>
          </a:p>
        </p:txBody>
      </p:sp>
      <p:sp>
        <p:nvSpPr>
          <p:cNvPr id="273" name="No guarantee on order of hearing back from Google, our server, or Facebook (new handlers)"/>
          <p:cNvSpPr txBox="1"/>
          <p:nvPr/>
        </p:nvSpPr>
        <p:spPr>
          <a:xfrm>
            <a:off x="10684008" y="10005517"/>
            <a:ext cx="12544655"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i="1">
                <a:solidFill>
                  <a:schemeClr val="accent5">
                    <a:hueOff val="-82419"/>
                    <a:satOff val="-9513"/>
                    <a:lumOff val="-16343"/>
                  </a:schemeClr>
                </a:solidFill>
              </a:defRPr>
            </a:lvl1pPr>
          </a:lstStyle>
          <a:p>
            <a:pPr/>
            <a:r>
              <a:t>No guarantee on order of hearing back from Google, our server, or Facebook (new handlers)</a:t>
            </a:r>
          </a:p>
        </p:txBody>
      </p:sp>
      <p:grpSp>
        <p:nvGrpSpPr>
          <p:cNvPr id="276" name="Group"/>
          <p:cNvGrpSpPr/>
          <p:nvPr/>
        </p:nvGrpSpPr>
        <p:grpSpPr>
          <a:xfrm>
            <a:off x="11722100" y="4816170"/>
            <a:ext cx="10477501" cy="2454158"/>
            <a:chOff x="0" y="230682"/>
            <a:chExt cx="10477499" cy="2454156"/>
          </a:xfrm>
        </p:grpSpPr>
        <p:sp>
          <p:nvSpPr>
            <p:cNvPr id="274" name="These 2 lines ALWAYS first (same handler)"/>
            <p:cNvSpPr/>
            <p:nvPr/>
          </p:nvSpPr>
          <p:spPr>
            <a:xfrm>
              <a:off x="9207499" y="23068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5">
                      <a:hueOff val="-82419"/>
                      <a:satOff val="-9513"/>
                      <a:lumOff val="-16343"/>
                    </a:schemeClr>
                  </a:solidFill>
                </a:defRPr>
              </a:lvl1pPr>
            </a:lstStyle>
            <a:p>
              <a:pPr/>
              <a:r>
                <a:t>These 2 lines ALWAYS first (same handler)</a:t>
              </a:r>
            </a:p>
          </p:txBody>
        </p:sp>
        <p:sp>
          <p:nvSpPr>
            <p:cNvPr id="275" name="Callout"/>
            <p:cNvSpPr/>
            <p:nvPr/>
          </p:nvSpPr>
          <p:spPr>
            <a:xfrm rot="16200000">
              <a:off x="2061964" y="-1640900"/>
              <a:ext cx="2263776" cy="63877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79" y="0"/>
                  </a:moveTo>
                  <a:cubicBezTo>
                    <a:pt x="393" y="0"/>
                    <a:pt x="0" y="139"/>
                    <a:pt x="0" y="311"/>
                  </a:cubicBezTo>
                  <a:lnTo>
                    <a:pt x="0" y="15064"/>
                  </a:lnTo>
                  <a:cubicBezTo>
                    <a:pt x="0" y="15237"/>
                    <a:pt x="393" y="15377"/>
                    <a:pt x="879" y="15377"/>
                  </a:cubicBezTo>
                  <a:lnTo>
                    <a:pt x="5635" y="15377"/>
                  </a:lnTo>
                  <a:lnTo>
                    <a:pt x="21600" y="21600"/>
                  </a:lnTo>
                  <a:lnTo>
                    <a:pt x="8176" y="14362"/>
                  </a:lnTo>
                  <a:lnTo>
                    <a:pt x="8176" y="311"/>
                  </a:lnTo>
                  <a:cubicBezTo>
                    <a:pt x="8176" y="139"/>
                    <a:pt x="7783" y="0"/>
                    <a:pt x="7297" y="0"/>
                  </a:cubicBezTo>
                  <a:lnTo>
                    <a:pt x="879" y="0"/>
                  </a:lnTo>
                  <a:close/>
                </a:path>
              </a:pathLst>
            </a:custGeom>
            <a:noFill/>
            <a:ln w="76200" cap="flat">
              <a:solidFill>
                <a:srgbClr val="FF0000"/>
              </a:solidFill>
              <a:prstDash val="solid"/>
              <a:round/>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grpSp>
        <p:nvGrpSpPr>
          <p:cNvPr id="279" name="Group"/>
          <p:cNvGrpSpPr/>
          <p:nvPr/>
        </p:nvGrpSpPr>
        <p:grpSpPr>
          <a:xfrm>
            <a:off x="11352610" y="7810369"/>
            <a:ext cx="10947004" cy="3128352"/>
            <a:chOff x="1349734" y="-25"/>
            <a:chExt cx="10947003" cy="3128350"/>
          </a:xfrm>
        </p:grpSpPr>
        <p:sp>
          <p:nvSpPr>
            <p:cNvPr id="277" name="These 2 lines ALWAYS together (same handler)"/>
            <p:cNvSpPr/>
            <p:nvPr/>
          </p:nvSpPr>
          <p:spPr>
            <a:xfrm>
              <a:off x="3243224" y="185832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5">
                      <a:hueOff val="-82419"/>
                      <a:satOff val="-9513"/>
                      <a:lumOff val="-16343"/>
                    </a:schemeClr>
                  </a:solidFill>
                </a:defRPr>
              </a:lvl1pPr>
            </a:lstStyle>
            <a:p>
              <a:pPr/>
              <a:r>
                <a:t>These 2 lines ALWAYS together (same handler)</a:t>
              </a:r>
            </a:p>
          </p:txBody>
        </p:sp>
        <p:sp>
          <p:nvSpPr>
            <p:cNvPr id="278" name="Callout"/>
            <p:cNvSpPr/>
            <p:nvPr/>
          </p:nvSpPr>
          <p:spPr>
            <a:xfrm rot="16200000">
              <a:off x="6016984" y="-4667276"/>
              <a:ext cx="1612504" cy="109470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8761" y="946"/>
                  </a:lnTo>
                  <a:lnTo>
                    <a:pt x="8761" y="21396"/>
                  </a:lnTo>
                  <a:cubicBezTo>
                    <a:pt x="8761" y="21509"/>
                    <a:pt x="9380" y="21600"/>
                    <a:pt x="10143" y="21600"/>
                  </a:cubicBezTo>
                  <a:lnTo>
                    <a:pt x="20218" y="21600"/>
                  </a:lnTo>
                  <a:cubicBezTo>
                    <a:pt x="20981" y="21600"/>
                    <a:pt x="21600" y="21509"/>
                    <a:pt x="21600" y="21396"/>
                  </a:cubicBezTo>
                  <a:lnTo>
                    <a:pt x="21600" y="632"/>
                  </a:lnTo>
                  <a:cubicBezTo>
                    <a:pt x="21600" y="520"/>
                    <a:pt x="20981" y="428"/>
                    <a:pt x="20218" y="428"/>
                  </a:cubicBezTo>
                  <a:lnTo>
                    <a:pt x="17193" y="428"/>
                  </a:lnTo>
                  <a:lnTo>
                    <a:pt x="0" y="0"/>
                  </a:lnTo>
                  <a:close/>
                </a:path>
              </a:pathLst>
            </a:custGeom>
            <a:noFill/>
            <a:ln w="76200" cap="flat">
              <a:solidFill>
                <a:srgbClr val="FF0000"/>
              </a:solidFill>
              <a:prstDash val="solid"/>
              <a:round/>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3" grpId="5"/>
      <p:bldP build="whole" bldLvl="1" animBg="1" rev="0" advAuto="0" spid="279" grpId="4"/>
      <p:bldP build="whole" bldLvl="1" animBg="1" rev="0" advAuto="0" spid="271" grpId="2"/>
      <p:bldP build="whole" bldLvl="1" animBg="1" rev="0" advAuto="0" spid="276" grpId="3"/>
      <p:bldP build="whole" bldLvl="1" animBg="1" rev="0" advAuto="0" spid="272"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Event Being Processed:"/>
          <p:cNvSpPr txBox="1"/>
          <p:nvPr/>
        </p:nvSpPr>
        <p:spPr>
          <a:xfrm>
            <a:off x="3186014" y="6731782"/>
            <a:ext cx="7425209"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5000">
                <a:solidFill>
                  <a:srgbClr val="000000"/>
                </a:solidFill>
                <a:latin typeface="Helvetica"/>
                <a:ea typeface="Helvetica"/>
                <a:cs typeface="Helvetica"/>
                <a:sym typeface="Helvetica"/>
              </a:defRPr>
            </a:lvl1pPr>
          </a:lstStyle>
          <a:p>
            <a:pPr/>
            <a:r>
              <a:t>Event Being Processed:</a:t>
            </a:r>
          </a:p>
        </p:txBody>
      </p:sp>
      <p:sp>
        <p:nvSpPr>
          <p:cNvPr id="282" name="The Event Loop"/>
          <p:cNvSpPr txBox="1"/>
          <p:nvPr>
            <p:ph type="title"/>
          </p:nvPr>
        </p:nvSpPr>
        <p:spPr>
          <a:xfrm>
            <a:off x="1206500" y="38100"/>
            <a:ext cx="21971000" cy="1433163"/>
          </a:xfrm>
          <a:prstGeom prst="rect">
            <a:avLst/>
          </a:prstGeom>
        </p:spPr>
        <p:txBody>
          <a:bodyPr/>
          <a:lstStyle/>
          <a:p>
            <a:pPr/>
            <a:r>
              <a:t>The Event Loop</a:t>
            </a:r>
          </a:p>
        </p:txBody>
      </p:sp>
      <p:sp>
        <p:nvSpPr>
          <p:cNvPr id="283" name="Slide Subtitle"/>
          <p:cNvSpPr txBox="1"/>
          <p:nvPr>
            <p:ph type="body" idx="21"/>
          </p:nvPr>
        </p:nvSpPr>
        <p:spPr>
          <a:prstGeom prst="rect">
            <a:avLst/>
          </a:prstGeom>
        </p:spPr>
        <p:txBody>
          <a:bodyPr/>
          <a:lstStyle/>
          <a:p>
            <a:pPr/>
          </a:p>
        </p:txBody>
      </p:sp>
      <p:sp>
        <p:nvSpPr>
          <p:cNvPr id="284" name="Event Queue"/>
          <p:cNvSpPr txBox="1"/>
          <p:nvPr/>
        </p:nvSpPr>
        <p:spPr>
          <a:xfrm>
            <a:off x="3393028" y="1354256"/>
            <a:ext cx="3092324" cy="752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i="1" sz="4000">
                <a:solidFill>
                  <a:srgbClr val="000000"/>
                </a:solidFill>
                <a:latin typeface="Helvetica"/>
                <a:ea typeface="Helvetica"/>
                <a:cs typeface="Helvetica"/>
                <a:sym typeface="Helvetica"/>
              </a:defRPr>
            </a:lvl1pPr>
          </a:lstStyle>
          <a:p>
            <a:pPr/>
            <a:r>
              <a:t>Event Queue</a:t>
            </a:r>
          </a:p>
        </p:txBody>
      </p:sp>
      <p:grpSp>
        <p:nvGrpSpPr>
          <p:cNvPr id="300" name="Group"/>
          <p:cNvGrpSpPr/>
          <p:nvPr/>
        </p:nvGrpSpPr>
        <p:grpSpPr>
          <a:xfrm>
            <a:off x="14536089" y="1985852"/>
            <a:ext cx="6642417" cy="4285053"/>
            <a:chOff x="0" y="0"/>
            <a:chExt cx="6642416" cy="4285052"/>
          </a:xfrm>
        </p:grpSpPr>
        <p:sp>
          <p:nvSpPr>
            <p:cNvPr id="285" name="Rectangle"/>
            <p:cNvSpPr/>
            <p:nvPr/>
          </p:nvSpPr>
          <p:spPr>
            <a:xfrm>
              <a:off x="0" y="0"/>
              <a:ext cx="6642417" cy="3540217"/>
            </a:xfrm>
            <a:prstGeom prst="rect">
              <a:avLst/>
            </a:prstGeom>
            <a:solidFill>
              <a:srgbClr val="3284CC"/>
            </a:solidFill>
            <a:ln w="12700" cap="flat">
              <a:noFill/>
              <a:miter lim="400000"/>
            </a:ln>
            <a:effectLst>
              <a:outerShdw sx="100000" sy="100000" kx="0" ky="0" algn="b" rotWithShape="0" blurRad="50800" dist="25400" dir="5400000">
                <a:srgbClr val="000000">
                  <a:alpha val="50000"/>
                </a:srgbClr>
              </a:outerShdw>
            </a:effectLst>
          </p:spPr>
          <p:txBody>
            <a:bodyPr wrap="square" lIns="71437" tIns="71437" rIns="71437" bIns="71437" numCol="1" anchor="ctr">
              <a:noAutofit/>
            </a:bodyPr>
            <a:lstStyle/>
            <a:p>
              <a:pPr defTabSz="821531">
                <a:defRPr sz="3200">
                  <a:solidFill>
                    <a:srgbClr val="FFFFFF"/>
                  </a:solidFill>
                  <a:latin typeface="Helvetica Light"/>
                  <a:ea typeface="Helvetica Light"/>
                  <a:cs typeface="Helvetica Light"/>
                  <a:sym typeface="Helvetica Light"/>
                </a:defRPr>
              </a:pPr>
            </a:p>
          </p:txBody>
        </p:sp>
        <p:grpSp>
          <p:nvGrpSpPr>
            <p:cNvPr id="288" name="Group"/>
            <p:cNvGrpSpPr/>
            <p:nvPr/>
          </p:nvGrpSpPr>
          <p:grpSpPr>
            <a:xfrm>
              <a:off x="1344745" y="319065"/>
              <a:ext cx="873301" cy="2902087"/>
              <a:chOff x="0" y="0"/>
              <a:chExt cx="873299" cy="2902086"/>
            </a:xfrm>
          </p:grpSpPr>
          <p:sp>
            <p:nvSpPr>
              <p:cNvPr id="286" name="Rectangle"/>
              <p:cNvSpPr/>
              <p:nvPr/>
            </p:nvSpPr>
            <p:spPr>
              <a:xfrm>
                <a:off x="0" y="0"/>
                <a:ext cx="873300" cy="2327547"/>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287" name="thread 1"/>
              <p:cNvSpPr/>
              <p:nvPr/>
            </p:nvSpPr>
            <p:spPr>
              <a:xfrm>
                <a:off x="0" y="2328759"/>
                <a:ext cx="873300" cy="573328"/>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1400">
                    <a:solidFill>
                      <a:srgbClr val="000000"/>
                    </a:solidFill>
                    <a:latin typeface="Helvetica Light"/>
                    <a:ea typeface="Helvetica Light"/>
                    <a:cs typeface="Helvetica Light"/>
                    <a:sym typeface="Helvetica Light"/>
                  </a:defRPr>
                </a:lvl1pPr>
              </a:lstStyle>
              <a:p>
                <a:pPr/>
                <a:r>
                  <a:t>thread 1</a:t>
                </a:r>
              </a:p>
            </p:txBody>
          </p:sp>
        </p:grpSp>
        <p:grpSp>
          <p:nvGrpSpPr>
            <p:cNvPr id="291" name="Group"/>
            <p:cNvGrpSpPr/>
            <p:nvPr/>
          </p:nvGrpSpPr>
          <p:grpSpPr>
            <a:xfrm>
              <a:off x="2423868" y="319065"/>
              <a:ext cx="873300" cy="2902087"/>
              <a:chOff x="0" y="0"/>
              <a:chExt cx="873299" cy="2902086"/>
            </a:xfrm>
          </p:grpSpPr>
          <p:sp>
            <p:nvSpPr>
              <p:cNvPr id="289" name="Rectangle"/>
              <p:cNvSpPr/>
              <p:nvPr/>
            </p:nvSpPr>
            <p:spPr>
              <a:xfrm>
                <a:off x="0" y="0"/>
                <a:ext cx="873300" cy="2327547"/>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290" name="thread 2"/>
              <p:cNvSpPr/>
              <p:nvPr/>
            </p:nvSpPr>
            <p:spPr>
              <a:xfrm>
                <a:off x="0" y="2328759"/>
                <a:ext cx="873300" cy="573328"/>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1400">
                    <a:solidFill>
                      <a:srgbClr val="000000"/>
                    </a:solidFill>
                    <a:latin typeface="Helvetica Light"/>
                    <a:ea typeface="Helvetica Light"/>
                    <a:cs typeface="Helvetica Light"/>
                    <a:sym typeface="Helvetica Light"/>
                  </a:defRPr>
                </a:lvl1pPr>
              </a:lstStyle>
              <a:p>
                <a:pPr/>
                <a:r>
                  <a:t>thread 2</a:t>
                </a:r>
              </a:p>
            </p:txBody>
          </p:sp>
        </p:grpSp>
        <p:grpSp>
          <p:nvGrpSpPr>
            <p:cNvPr id="294" name="Group"/>
            <p:cNvGrpSpPr/>
            <p:nvPr/>
          </p:nvGrpSpPr>
          <p:grpSpPr>
            <a:xfrm>
              <a:off x="3502990" y="319065"/>
              <a:ext cx="873301" cy="2902087"/>
              <a:chOff x="0" y="0"/>
              <a:chExt cx="873299" cy="2902086"/>
            </a:xfrm>
          </p:grpSpPr>
          <p:sp>
            <p:nvSpPr>
              <p:cNvPr id="292" name="Rectangle"/>
              <p:cNvSpPr/>
              <p:nvPr/>
            </p:nvSpPr>
            <p:spPr>
              <a:xfrm>
                <a:off x="0" y="0"/>
                <a:ext cx="873300" cy="2327547"/>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293" name="thread 3"/>
              <p:cNvSpPr/>
              <p:nvPr/>
            </p:nvSpPr>
            <p:spPr>
              <a:xfrm>
                <a:off x="0" y="2328759"/>
                <a:ext cx="873300" cy="573328"/>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1400">
                    <a:solidFill>
                      <a:srgbClr val="000000"/>
                    </a:solidFill>
                    <a:latin typeface="Helvetica Light"/>
                    <a:ea typeface="Helvetica Light"/>
                    <a:cs typeface="Helvetica Light"/>
                    <a:sym typeface="Helvetica Light"/>
                  </a:defRPr>
                </a:lvl1pPr>
              </a:lstStyle>
              <a:p>
                <a:pPr/>
                <a:r>
                  <a:t>thread 3</a:t>
                </a:r>
              </a:p>
            </p:txBody>
          </p:sp>
        </p:grpSp>
        <p:grpSp>
          <p:nvGrpSpPr>
            <p:cNvPr id="297" name="Group"/>
            <p:cNvGrpSpPr/>
            <p:nvPr/>
          </p:nvGrpSpPr>
          <p:grpSpPr>
            <a:xfrm>
              <a:off x="5661235" y="319065"/>
              <a:ext cx="873301" cy="2902087"/>
              <a:chOff x="0" y="0"/>
              <a:chExt cx="873299" cy="2902086"/>
            </a:xfrm>
          </p:grpSpPr>
          <p:sp>
            <p:nvSpPr>
              <p:cNvPr id="295" name="Rectangle"/>
              <p:cNvSpPr/>
              <p:nvPr/>
            </p:nvSpPr>
            <p:spPr>
              <a:xfrm>
                <a:off x="0" y="0"/>
                <a:ext cx="873300" cy="2327547"/>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p:spPr>
            <p:txBody>
              <a:bodyPr wrap="square" lIns="71437" tIns="71437" rIns="71437" bIns="71437" numCol="1" anchor="ctr">
                <a:noAutofit/>
              </a:bodyPr>
              <a:lstStyle/>
              <a:p>
                <a:pPr defTabSz="821531">
                  <a:defRPr sz="3200">
                    <a:solidFill>
                      <a:srgbClr val="FFFFFF"/>
                    </a:solidFill>
                    <a:latin typeface="Helvetica Light"/>
                    <a:ea typeface="Helvetica Light"/>
                    <a:cs typeface="Helvetica Light"/>
                    <a:sym typeface="Helvetica Light"/>
                  </a:defRPr>
                </a:pPr>
              </a:p>
            </p:txBody>
          </p:sp>
          <p:sp>
            <p:nvSpPr>
              <p:cNvPr id="296" name="thread n"/>
              <p:cNvSpPr/>
              <p:nvPr/>
            </p:nvSpPr>
            <p:spPr>
              <a:xfrm>
                <a:off x="0" y="2328759"/>
                <a:ext cx="873300" cy="573328"/>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1400">
                    <a:solidFill>
                      <a:srgbClr val="000000"/>
                    </a:solidFill>
                    <a:latin typeface="Helvetica Light"/>
                    <a:ea typeface="Helvetica Light"/>
                    <a:cs typeface="Helvetica Light"/>
                    <a:sym typeface="Helvetica Light"/>
                  </a:defRPr>
                </a:lvl1pPr>
              </a:lstStyle>
              <a:p>
                <a:pPr/>
                <a:r>
                  <a:t>thread n</a:t>
                </a:r>
              </a:p>
            </p:txBody>
          </p:sp>
        </p:grpSp>
        <p:sp>
          <p:nvSpPr>
            <p:cNvPr id="298" name="…"/>
            <p:cNvSpPr txBox="1"/>
            <p:nvPr/>
          </p:nvSpPr>
          <p:spPr>
            <a:xfrm>
              <a:off x="4637952" y="2389807"/>
              <a:ext cx="761622" cy="8770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b="1" sz="8000">
                  <a:solidFill>
                    <a:srgbClr val="FFFFFF"/>
                  </a:solidFill>
                  <a:latin typeface="Helvetica"/>
                  <a:ea typeface="Helvetica"/>
                  <a:cs typeface="Helvetica"/>
                  <a:sym typeface="Helvetica"/>
                </a:defRPr>
              </a:lvl1pPr>
            </a:lstStyle>
            <a:p>
              <a:pPr/>
              <a:r>
                <a:t>…</a:t>
              </a:r>
            </a:p>
          </p:txBody>
        </p:sp>
        <p:sp>
          <p:nvSpPr>
            <p:cNvPr id="299" name="JS Engine"/>
            <p:cNvSpPr txBox="1"/>
            <p:nvPr/>
          </p:nvSpPr>
          <p:spPr>
            <a:xfrm>
              <a:off x="1625902" y="3470106"/>
              <a:ext cx="3390613" cy="8149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4200">
                  <a:solidFill>
                    <a:srgbClr val="000000"/>
                  </a:solidFill>
                  <a:latin typeface="Helvetica Light"/>
                  <a:ea typeface="Helvetica Light"/>
                  <a:cs typeface="Helvetica Light"/>
                  <a:sym typeface="Helvetica Light"/>
                </a:defRPr>
              </a:lvl1pPr>
            </a:lstStyle>
            <a:p>
              <a:pPr/>
              <a:r>
                <a:t>JS Engine</a:t>
              </a:r>
            </a:p>
          </p:txBody>
        </p:sp>
      </p:grpSp>
      <p:grpSp>
        <p:nvGrpSpPr>
          <p:cNvPr id="303" name="Group"/>
          <p:cNvGrpSpPr/>
          <p:nvPr/>
        </p:nvGrpSpPr>
        <p:grpSpPr>
          <a:xfrm>
            <a:off x="14680813" y="2088719"/>
            <a:ext cx="1003418" cy="3334483"/>
            <a:chOff x="0" y="0"/>
            <a:chExt cx="1003416" cy="3334481"/>
          </a:xfrm>
        </p:grpSpPr>
        <p:sp>
          <p:nvSpPr>
            <p:cNvPr id="301" name="Rectangle"/>
            <p:cNvSpPr/>
            <p:nvPr/>
          </p:nvSpPr>
          <p:spPr>
            <a:xfrm>
              <a:off x="0" y="0"/>
              <a:ext cx="1003417" cy="2674339"/>
            </a:xfrm>
            <a:prstGeom prst="rect">
              <a:avLst/>
            </a:prstGeom>
            <a:gradFill flip="none" rotWithShape="1">
              <a:gsLst>
                <a:gs pos="0">
                  <a:srgbClr val="FDD6CF"/>
                </a:gs>
                <a:gs pos="100000">
                  <a:srgbClr val="FFA996"/>
                </a:gs>
              </a:gsLst>
              <a:lin ang="5400000" scaled="0"/>
            </a:gradFill>
            <a:ln w="25400" cap="flat">
              <a:solidFill>
                <a:srgbClr val="000000"/>
              </a:solidFill>
              <a:prstDash val="solid"/>
              <a:miter lim="400000"/>
            </a:ln>
            <a:effectLst>
              <a:outerShdw sx="100000" sy="100000" kx="0" ky="0" algn="b" rotWithShape="0" blurRad="50800" dist="25400" dir="5400000">
                <a:srgbClr val="000000">
                  <a:alpha val="50000"/>
                </a:srgbClr>
              </a:outerShdw>
            </a:effectLst>
          </p:spPr>
          <p:txBody>
            <a:bodyPr wrap="square" lIns="71437" tIns="71437" rIns="71437" bIns="71437" numCol="1" anchor="ctr">
              <a:noAutofit/>
            </a:bodyPr>
            <a:lstStyle/>
            <a:p>
              <a:pPr defTabSz="821531">
                <a:defRPr b="1" sz="2800">
                  <a:solidFill>
                    <a:srgbClr val="000000"/>
                  </a:solidFill>
                  <a:latin typeface="Helvetica"/>
                  <a:ea typeface="Helvetica"/>
                  <a:cs typeface="Helvetica"/>
                  <a:sym typeface="Helvetica"/>
                </a:defRPr>
              </a:pPr>
            </a:p>
          </p:txBody>
        </p:sp>
        <p:sp>
          <p:nvSpPr>
            <p:cNvPr id="302" name="event loop"/>
            <p:cNvSpPr/>
            <p:nvPr/>
          </p:nvSpPr>
          <p:spPr>
            <a:xfrm>
              <a:off x="0" y="2675732"/>
              <a:ext cx="1003417" cy="658750"/>
            </a:xfrm>
            <a:prstGeom prst="rect">
              <a:avLst/>
            </a:prstGeom>
            <a:gradFill flip="none" rotWithShape="1">
              <a:gsLst>
                <a:gs pos="0">
                  <a:srgbClr val="FDD6CF"/>
                </a:gs>
                <a:gs pos="100000">
                  <a:srgbClr val="FFA996"/>
                </a:gs>
              </a:gsLst>
              <a:lin ang="5400000" scaled="0"/>
            </a:gradFill>
            <a:ln w="25400" cap="flat">
              <a:solidFill>
                <a:srgbClr val="000000"/>
              </a:solidFill>
              <a:prstDash val="solid"/>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b="1" sz="1600">
                  <a:solidFill>
                    <a:srgbClr val="000000"/>
                  </a:solidFill>
                  <a:latin typeface="Helvetica"/>
                  <a:ea typeface="Helvetica"/>
                  <a:cs typeface="Helvetica"/>
                  <a:sym typeface="Helvetica"/>
                </a:defRPr>
              </a:lvl1pPr>
            </a:lstStyle>
            <a:p>
              <a:pPr/>
              <a:r>
                <a:t>event loop</a:t>
              </a:r>
            </a:p>
          </p:txBody>
        </p:sp>
      </p:grpSp>
      <p:sp>
        <p:nvSpPr>
          <p:cNvPr id="304" name="Rectangle"/>
          <p:cNvSpPr/>
          <p:nvPr/>
        </p:nvSpPr>
        <p:spPr>
          <a:xfrm>
            <a:off x="3405516" y="2071495"/>
            <a:ext cx="12285811" cy="1544223"/>
          </a:xfrm>
          <a:prstGeom prst="rect">
            <a:avLst/>
          </a:prstGeom>
          <a:solidFill>
            <a:srgbClr val="648299"/>
          </a:solidFill>
          <a:ln w="12700">
            <a:miter lim="400000"/>
          </a:ln>
          <a:effectLst>
            <a:outerShdw sx="100000" sy="100000" kx="0" ky="0" algn="b" rotWithShape="0" blurRad="50800" dist="25400" dir="5400000">
              <a:srgbClr val="000000">
                <a:alpha val="50000"/>
              </a:srgbClr>
            </a:outerShdw>
          </a:effectLst>
        </p:spPr>
        <p:txBody>
          <a:bodyPr lIns="71437" tIns="71437" rIns="71437" bIns="71437" anchor="ctr"/>
          <a:lstStyle/>
          <a:p>
            <a:pPr defTabSz="821531">
              <a:defRPr b="1" sz="2000">
                <a:solidFill>
                  <a:srgbClr val="000000"/>
                </a:solidFill>
                <a:latin typeface="Helvetica"/>
                <a:ea typeface="Helvetica"/>
                <a:cs typeface="Helvetica"/>
                <a:sym typeface="Helvetica"/>
              </a:defRPr>
            </a:pPr>
          </a:p>
        </p:txBody>
      </p:sp>
      <p:sp>
        <p:nvSpPr>
          <p:cNvPr id="305" name="response from google.com"/>
          <p:cNvSpPr/>
          <p:nvPr/>
        </p:nvSpPr>
        <p:spPr>
          <a:xfrm>
            <a:off x="3455833" y="2164512"/>
            <a:ext cx="2966714" cy="1358189"/>
          </a:xfrm>
          <a:prstGeom prst="rect">
            <a:avLst/>
          </a:prstGeom>
          <a:solidFill>
            <a:srgbClr val="CC2A2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r>
              <a:t>response from </a:t>
            </a:r>
            <a:r>
              <a:rPr u="sng">
                <a:hlinkClick r:id="rId2" invalidUrl="" action="" tgtFrame="" tooltip="" history="1" highlightClick="0" endSnd="0"/>
              </a:rPr>
              <a:t>google.com</a:t>
            </a:r>
          </a:p>
        </p:txBody>
      </p:sp>
      <p:sp>
        <p:nvSpPr>
          <p:cNvPr id="306" name="response from facebook.com"/>
          <p:cNvSpPr/>
          <p:nvPr/>
        </p:nvSpPr>
        <p:spPr>
          <a:xfrm>
            <a:off x="6734419" y="2164512"/>
            <a:ext cx="2966713" cy="1358189"/>
          </a:xfrm>
          <a:prstGeom prst="rect">
            <a:avLst/>
          </a:prstGeom>
          <a:solidFill>
            <a:srgbClr val="CC2A2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r>
              <a:t>response from </a:t>
            </a:r>
            <a:r>
              <a:rPr u="sng">
                <a:hlinkClick r:id="rId3" invalidUrl="" action="" tgtFrame="" tooltip="" history="1" highlightClick="0" endSnd="0"/>
              </a:rPr>
              <a:t>facebook.com</a:t>
            </a:r>
          </a:p>
        </p:txBody>
      </p:sp>
      <p:sp>
        <p:nvSpPr>
          <p:cNvPr id="307" name="response from covey.town"/>
          <p:cNvSpPr/>
          <p:nvPr/>
        </p:nvSpPr>
        <p:spPr>
          <a:xfrm>
            <a:off x="10013004" y="2164512"/>
            <a:ext cx="2966714" cy="1358189"/>
          </a:xfrm>
          <a:prstGeom prst="rect">
            <a:avLst/>
          </a:prstGeom>
          <a:solidFill>
            <a:srgbClr val="CC2A2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r>
              <a:t>response from </a:t>
            </a:r>
            <a:r>
              <a:rPr u="sng"/>
              <a:t>covey.town</a:t>
            </a:r>
          </a:p>
        </p:txBody>
      </p:sp>
      <p:grpSp>
        <p:nvGrpSpPr>
          <p:cNvPr id="310" name="Group"/>
          <p:cNvGrpSpPr/>
          <p:nvPr/>
        </p:nvGrpSpPr>
        <p:grpSpPr>
          <a:xfrm>
            <a:off x="9208989" y="3613754"/>
            <a:ext cx="6910475" cy="2379347"/>
            <a:chOff x="4523717" y="0"/>
            <a:chExt cx="6910474" cy="2379345"/>
          </a:xfrm>
        </p:grpSpPr>
        <p:sp>
          <p:nvSpPr>
            <p:cNvPr id="308" name="Pushes new event into queue"/>
            <p:cNvSpPr/>
            <p:nvPr/>
          </p:nvSpPr>
          <p:spPr>
            <a:xfrm>
              <a:off x="4523717" y="1109345"/>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b="1" sz="5000">
                  <a:solidFill>
                    <a:srgbClr val="000000"/>
                  </a:solidFill>
                  <a:latin typeface="Helvetica"/>
                  <a:ea typeface="Helvetica"/>
                  <a:cs typeface="Helvetica"/>
                  <a:sym typeface="Helvetica"/>
                </a:defRPr>
              </a:lvl1pPr>
            </a:lstStyle>
            <a:p>
              <a:pPr/>
              <a:r>
                <a:t>Pushes new event into queue</a:t>
              </a:r>
            </a:p>
          </p:txBody>
        </p:sp>
        <p:sp>
          <p:nvSpPr>
            <p:cNvPr id="309" name="Line"/>
            <p:cNvSpPr/>
            <p:nvPr/>
          </p:nvSpPr>
          <p:spPr>
            <a:xfrm flipH="1" flipV="1">
              <a:off x="7080331" y="-1"/>
              <a:ext cx="4353861" cy="1008872"/>
            </a:xfrm>
            <a:prstGeom prst="line">
              <a:avLst/>
            </a:prstGeom>
            <a:noFill/>
            <a:ln w="1397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grpSp>
      <p:grpSp>
        <p:nvGrpSpPr>
          <p:cNvPr id="313" name="Group"/>
          <p:cNvGrpSpPr/>
          <p:nvPr/>
        </p:nvGrpSpPr>
        <p:grpSpPr>
          <a:xfrm>
            <a:off x="8904523" y="3445823"/>
            <a:ext cx="8592587" cy="2547277"/>
            <a:chOff x="2841604" y="0"/>
            <a:chExt cx="8592586" cy="2547276"/>
          </a:xfrm>
        </p:grpSpPr>
        <p:sp>
          <p:nvSpPr>
            <p:cNvPr id="311" name="Pushes new event into queue"/>
            <p:cNvSpPr/>
            <p:nvPr/>
          </p:nvSpPr>
          <p:spPr>
            <a:xfrm>
              <a:off x="4523717" y="127727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b="1" sz="5000">
                  <a:solidFill>
                    <a:srgbClr val="000000"/>
                  </a:solidFill>
                  <a:latin typeface="Helvetica"/>
                  <a:ea typeface="Helvetica"/>
                  <a:cs typeface="Helvetica"/>
                  <a:sym typeface="Helvetica"/>
                </a:defRPr>
              </a:lvl1pPr>
            </a:lstStyle>
            <a:p>
              <a:pPr/>
              <a:r>
                <a:t>Pushes new event into queue</a:t>
              </a:r>
            </a:p>
          </p:txBody>
        </p:sp>
        <p:sp>
          <p:nvSpPr>
            <p:cNvPr id="312" name="Line"/>
            <p:cNvSpPr/>
            <p:nvPr/>
          </p:nvSpPr>
          <p:spPr>
            <a:xfrm flipH="1" flipV="1">
              <a:off x="2841604" y="-1"/>
              <a:ext cx="8592588" cy="1176802"/>
            </a:xfrm>
            <a:prstGeom prst="line">
              <a:avLst/>
            </a:prstGeom>
            <a:noFill/>
            <a:ln w="1397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grpSp>
      <p:grpSp>
        <p:nvGrpSpPr>
          <p:cNvPr id="316" name="Group"/>
          <p:cNvGrpSpPr/>
          <p:nvPr/>
        </p:nvGrpSpPr>
        <p:grpSpPr>
          <a:xfrm>
            <a:off x="6159587" y="3801106"/>
            <a:ext cx="10255451" cy="2191995"/>
            <a:chOff x="1178741" y="0"/>
            <a:chExt cx="10255449" cy="2191993"/>
          </a:xfrm>
        </p:grpSpPr>
        <p:sp>
          <p:nvSpPr>
            <p:cNvPr id="314" name="Pushes new event into queue"/>
            <p:cNvSpPr/>
            <p:nvPr/>
          </p:nvSpPr>
          <p:spPr>
            <a:xfrm>
              <a:off x="4523717" y="921993"/>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b="1" sz="5000">
                  <a:solidFill>
                    <a:srgbClr val="000000"/>
                  </a:solidFill>
                  <a:latin typeface="Helvetica"/>
                  <a:ea typeface="Helvetica"/>
                  <a:cs typeface="Helvetica"/>
                  <a:sym typeface="Helvetica"/>
                </a:defRPr>
              </a:lvl1pPr>
            </a:lstStyle>
            <a:p>
              <a:pPr/>
              <a:r>
                <a:t>Pushes new event into queue</a:t>
              </a:r>
            </a:p>
          </p:txBody>
        </p:sp>
        <p:sp>
          <p:nvSpPr>
            <p:cNvPr id="315" name="Line"/>
            <p:cNvSpPr/>
            <p:nvPr/>
          </p:nvSpPr>
          <p:spPr>
            <a:xfrm flipH="1" flipV="1">
              <a:off x="1178741" y="-1"/>
              <a:ext cx="10255451" cy="821519"/>
            </a:xfrm>
            <a:prstGeom prst="line">
              <a:avLst/>
            </a:prstGeom>
            <a:noFill/>
            <a:ln w="1397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05"/>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3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3" fill="hold">
                                  <p:stCondLst>
                                    <p:cond delay="0"/>
                                  </p:stCondLst>
                                  <p:iterate type="el" backwards="0">
                                    <p:tmAbs val="0"/>
                                  </p:iterate>
                                  <p:childTnLst>
                                    <p:set>
                                      <p:cBhvr>
                                        <p:cTn id="13" fill="hold"/>
                                        <p:tgtEl>
                                          <p:spTgt spid="306"/>
                                        </p:tgtEl>
                                        <p:attrNameLst>
                                          <p:attrName>style.visibility</p:attrName>
                                        </p:attrNameLst>
                                      </p:cBhvr>
                                      <p:to>
                                        <p:strVal val="visible"/>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313"/>
                                        </p:tgtEl>
                                        <p:attrNameLst>
                                          <p:attrName>style.visibility</p:attrName>
                                        </p:attrNameLst>
                                      </p:cBhvr>
                                      <p:to>
                                        <p:strVal val="visible"/>
                                      </p:to>
                                    </p:set>
                                  </p:childTnLst>
                                </p:cTn>
                              </p:par>
                            </p:childTnLst>
                          </p:cTn>
                        </p:par>
                        <p:par>
                          <p:cTn id="17" fill="hold">
                            <p:stCondLst>
                              <p:cond delay="0"/>
                            </p:stCondLst>
                            <p:childTnLst>
                              <p:par>
                                <p:cTn id="18" presetClass="exit" nodeType="afterEffect" presetSubtype="0" presetID="1" grpId="5" fill="hold">
                                  <p:stCondLst>
                                    <p:cond delay="0"/>
                                  </p:stCondLst>
                                  <p:iterate type="el" backwards="0">
                                    <p:tmAbs val="0"/>
                                  </p:iterate>
                                  <p:childTnLst>
                                    <p:set>
                                      <p:cBhvr>
                                        <p:cTn id="19" fill="hold">
                                          <p:stCondLst>
                                            <p:cond delay="0"/>
                                          </p:stCondLst>
                                        </p:cTn>
                                        <p:tgtEl>
                                          <p:spTgt spid="3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6" fill="hold">
                                  <p:stCondLst>
                                    <p:cond delay="0"/>
                                  </p:stCondLst>
                                  <p:iterate type="el" backwards="0">
                                    <p:tmAbs val="0"/>
                                  </p:iterate>
                                  <p:childTnLst>
                                    <p:set>
                                      <p:cBhvr>
                                        <p:cTn id="23" fill="hold"/>
                                        <p:tgtEl>
                                          <p:spTgt spid="307"/>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7" fill="hold">
                                  <p:stCondLst>
                                    <p:cond delay="0"/>
                                  </p:stCondLst>
                                  <p:iterate type="el" backwards="0">
                                    <p:tmAbs val="0"/>
                                  </p:iterate>
                                  <p:childTnLst>
                                    <p:set>
                                      <p:cBhvr>
                                        <p:cTn id="26" fill="hold"/>
                                        <p:tgtEl>
                                          <p:spTgt spid="310"/>
                                        </p:tgtEl>
                                        <p:attrNameLst>
                                          <p:attrName>style.visibility</p:attrName>
                                        </p:attrNameLst>
                                      </p:cBhvr>
                                      <p:to>
                                        <p:strVal val="visible"/>
                                      </p:to>
                                    </p:set>
                                  </p:childTnLst>
                                </p:cTn>
                              </p:par>
                            </p:childTnLst>
                          </p:cTn>
                        </p:par>
                        <p:par>
                          <p:cTn id="27" fill="hold">
                            <p:stCondLst>
                              <p:cond delay="0"/>
                            </p:stCondLst>
                            <p:childTnLst>
                              <p:par>
                                <p:cTn id="28" presetClass="exit" nodeType="afterEffect" presetSubtype="0" presetID="1" grpId="8" fill="hold">
                                  <p:stCondLst>
                                    <p:cond delay="0"/>
                                  </p:stCondLst>
                                  <p:iterate type="el" backwards="0">
                                    <p:tmAbs val="0"/>
                                  </p:iterate>
                                  <p:childTnLst>
                                    <p:set>
                                      <p:cBhvr>
                                        <p:cTn id="29" fill="hold">
                                          <p:stCondLst>
                                            <p:cond delay="0"/>
                                          </p:stCondLst>
                                        </p:cTn>
                                        <p:tgtEl>
                                          <p:spTgt spid="31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Class="exit" nodeType="clickEffect" presetSubtype="0" presetID="1" grpId="9" fill="hold">
                                  <p:stCondLst>
                                    <p:cond delay="0"/>
                                  </p:stCondLst>
                                  <p:iterate type="el" backwards="0">
                                    <p:tmAbs val="0"/>
                                  </p:iterate>
                                  <p:childTnLst>
                                    <p:set>
                                      <p:cBhvr>
                                        <p:cTn id="33" fill="hold">
                                          <p:stCondLst>
                                            <p:cond delay="0"/>
                                          </p:stCondLst>
                                        </p:cTn>
                                        <p:tgtEl>
                                          <p:spTgt spid="3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10" fill="hold">
                                  <p:stCondLst>
                                    <p:cond delay="0"/>
                                  </p:stCondLst>
                                  <p:iterate type="el" backwards="0">
                                    <p:tmAbs val="0"/>
                                  </p:iterate>
                                  <p:childTnLst>
                                    <p:set>
                                      <p:cBhvr>
                                        <p:cTn id="37" fill="hold"/>
                                        <p:tgtEl>
                                          <p:spTgt spid="2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6" grpId="5"/>
      <p:bldP build="whole" bldLvl="1" animBg="1" rev="0" advAuto="0" spid="313" grpId="4"/>
      <p:bldP build="whole" bldLvl="1" animBg="1" rev="0" advAuto="0" spid="306" grpId="3"/>
      <p:bldP build="whole" bldLvl="1" animBg="1" rev="0" advAuto="0" spid="307" grpId="6"/>
      <p:bldP build="whole" bldLvl="1" animBg="1" rev="0" advAuto="0" spid="305" grpId="1"/>
      <p:bldP build="whole" bldLvl="1" animBg="1" rev="0" advAuto="0" spid="310" grpId="7"/>
      <p:bldP build="whole" bldLvl="1" animBg="1" rev="0" advAuto="0" spid="313" grpId="8"/>
      <p:bldP build="whole" bldLvl="1" animBg="1" rev="0" advAuto="0" spid="310" grpId="9"/>
      <p:bldP build="whole" bldLvl="1" animBg="1" rev="0" advAuto="0" spid="316" grpId="2"/>
      <p:bldP build="whole" bldLvl="1" animBg="1" rev="0" advAuto="0" spid="281" grpId="10"/>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Event Being Processed:"/>
          <p:cNvSpPr txBox="1"/>
          <p:nvPr/>
        </p:nvSpPr>
        <p:spPr>
          <a:xfrm>
            <a:off x="3186014" y="6731782"/>
            <a:ext cx="7425209"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5000">
                <a:solidFill>
                  <a:srgbClr val="000000"/>
                </a:solidFill>
                <a:latin typeface="Helvetica"/>
                <a:ea typeface="Helvetica"/>
                <a:cs typeface="Helvetica"/>
                <a:sym typeface="Helvetica"/>
              </a:defRPr>
            </a:lvl1pPr>
          </a:lstStyle>
          <a:p>
            <a:pPr/>
            <a:r>
              <a:t>Event Being Processed:</a:t>
            </a:r>
          </a:p>
        </p:txBody>
      </p:sp>
      <p:sp>
        <p:nvSpPr>
          <p:cNvPr id="319" name="The Event Loop"/>
          <p:cNvSpPr txBox="1"/>
          <p:nvPr>
            <p:ph type="title"/>
          </p:nvPr>
        </p:nvSpPr>
        <p:spPr>
          <a:xfrm>
            <a:off x="1206500" y="38100"/>
            <a:ext cx="21971000" cy="1433163"/>
          </a:xfrm>
          <a:prstGeom prst="rect">
            <a:avLst/>
          </a:prstGeom>
        </p:spPr>
        <p:txBody>
          <a:bodyPr/>
          <a:lstStyle/>
          <a:p>
            <a:pPr/>
            <a:r>
              <a:t>The Event Loop</a:t>
            </a:r>
          </a:p>
        </p:txBody>
      </p:sp>
      <p:sp>
        <p:nvSpPr>
          <p:cNvPr id="320" name="Slide Subtitle"/>
          <p:cNvSpPr txBox="1"/>
          <p:nvPr>
            <p:ph type="body" idx="21"/>
          </p:nvPr>
        </p:nvSpPr>
        <p:spPr>
          <a:prstGeom prst="rect">
            <a:avLst/>
          </a:prstGeom>
        </p:spPr>
        <p:txBody>
          <a:bodyPr/>
          <a:lstStyle/>
          <a:p>
            <a:pPr/>
          </a:p>
        </p:txBody>
      </p:sp>
      <p:sp>
        <p:nvSpPr>
          <p:cNvPr id="321" name="Event Queue"/>
          <p:cNvSpPr txBox="1"/>
          <p:nvPr/>
        </p:nvSpPr>
        <p:spPr>
          <a:xfrm>
            <a:off x="3393028" y="1354256"/>
            <a:ext cx="3092324" cy="752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i="1" sz="4000">
                <a:solidFill>
                  <a:srgbClr val="000000"/>
                </a:solidFill>
                <a:latin typeface="Helvetica"/>
                <a:ea typeface="Helvetica"/>
                <a:cs typeface="Helvetica"/>
                <a:sym typeface="Helvetica"/>
              </a:defRPr>
            </a:lvl1pPr>
          </a:lstStyle>
          <a:p>
            <a:pPr/>
            <a:r>
              <a:t>Event Queue</a:t>
            </a:r>
          </a:p>
        </p:txBody>
      </p:sp>
      <p:grpSp>
        <p:nvGrpSpPr>
          <p:cNvPr id="337" name="Group"/>
          <p:cNvGrpSpPr/>
          <p:nvPr/>
        </p:nvGrpSpPr>
        <p:grpSpPr>
          <a:xfrm>
            <a:off x="14536089" y="1985852"/>
            <a:ext cx="6642417" cy="4285053"/>
            <a:chOff x="0" y="0"/>
            <a:chExt cx="6642416" cy="4285052"/>
          </a:xfrm>
        </p:grpSpPr>
        <p:sp>
          <p:nvSpPr>
            <p:cNvPr id="322" name="Rectangle"/>
            <p:cNvSpPr/>
            <p:nvPr/>
          </p:nvSpPr>
          <p:spPr>
            <a:xfrm>
              <a:off x="0" y="0"/>
              <a:ext cx="6642417" cy="3540217"/>
            </a:xfrm>
            <a:prstGeom prst="rect">
              <a:avLst/>
            </a:prstGeom>
            <a:solidFill>
              <a:srgbClr val="3284CC"/>
            </a:solidFill>
            <a:ln w="12700" cap="flat">
              <a:noFill/>
              <a:miter lim="400000"/>
            </a:ln>
            <a:effectLst>
              <a:outerShdw sx="100000" sy="100000" kx="0" ky="0" algn="b" rotWithShape="0" blurRad="50800" dist="25400" dir="5400000">
                <a:srgbClr val="000000">
                  <a:alpha val="50000"/>
                </a:srgbClr>
              </a:outerShdw>
            </a:effectLst>
          </p:spPr>
          <p:txBody>
            <a:bodyPr wrap="square" lIns="71437" tIns="71437" rIns="71437" bIns="71437" numCol="1" anchor="ctr">
              <a:noAutofit/>
            </a:bodyPr>
            <a:lstStyle/>
            <a:p>
              <a:pPr defTabSz="821531">
                <a:defRPr sz="3200">
                  <a:solidFill>
                    <a:srgbClr val="FFFFFF"/>
                  </a:solidFill>
                  <a:latin typeface="Helvetica Light"/>
                  <a:ea typeface="Helvetica Light"/>
                  <a:cs typeface="Helvetica Light"/>
                  <a:sym typeface="Helvetica Light"/>
                </a:defRPr>
              </a:pPr>
            </a:p>
          </p:txBody>
        </p:sp>
        <p:grpSp>
          <p:nvGrpSpPr>
            <p:cNvPr id="325" name="Group"/>
            <p:cNvGrpSpPr/>
            <p:nvPr/>
          </p:nvGrpSpPr>
          <p:grpSpPr>
            <a:xfrm>
              <a:off x="1344745" y="319065"/>
              <a:ext cx="873301" cy="2902087"/>
              <a:chOff x="0" y="0"/>
              <a:chExt cx="873299" cy="2902086"/>
            </a:xfrm>
          </p:grpSpPr>
          <p:sp>
            <p:nvSpPr>
              <p:cNvPr id="323" name="Rectangle"/>
              <p:cNvSpPr/>
              <p:nvPr/>
            </p:nvSpPr>
            <p:spPr>
              <a:xfrm>
                <a:off x="0" y="0"/>
                <a:ext cx="873300" cy="2327547"/>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324" name="thread 1"/>
              <p:cNvSpPr/>
              <p:nvPr/>
            </p:nvSpPr>
            <p:spPr>
              <a:xfrm>
                <a:off x="0" y="2328759"/>
                <a:ext cx="873300" cy="573328"/>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1400">
                    <a:solidFill>
                      <a:srgbClr val="000000"/>
                    </a:solidFill>
                    <a:latin typeface="Helvetica Light"/>
                    <a:ea typeface="Helvetica Light"/>
                    <a:cs typeface="Helvetica Light"/>
                    <a:sym typeface="Helvetica Light"/>
                  </a:defRPr>
                </a:lvl1pPr>
              </a:lstStyle>
              <a:p>
                <a:pPr/>
                <a:r>
                  <a:t>thread 1</a:t>
                </a:r>
              </a:p>
            </p:txBody>
          </p:sp>
        </p:grpSp>
        <p:grpSp>
          <p:nvGrpSpPr>
            <p:cNvPr id="328" name="Group"/>
            <p:cNvGrpSpPr/>
            <p:nvPr/>
          </p:nvGrpSpPr>
          <p:grpSpPr>
            <a:xfrm>
              <a:off x="2423868" y="319065"/>
              <a:ext cx="873300" cy="2902087"/>
              <a:chOff x="0" y="0"/>
              <a:chExt cx="873299" cy="2902086"/>
            </a:xfrm>
          </p:grpSpPr>
          <p:sp>
            <p:nvSpPr>
              <p:cNvPr id="326" name="Rectangle"/>
              <p:cNvSpPr/>
              <p:nvPr/>
            </p:nvSpPr>
            <p:spPr>
              <a:xfrm>
                <a:off x="0" y="0"/>
                <a:ext cx="873300" cy="2327547"/>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327" name="thread 2"/>
              <p:cNvSpPr/>
              <p:nvPr/>
            </p:nvSpPr>
            <p:spPr>
              <a:xfrm>
                <a:off x="0" y="2328759"/>
                <a:ext cx="873300" cy="573328"/>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1400">
                    <a:solidFill>
                      <a:srgbClr val="000000"/>
                    </a:solidFill>
                    <a:latin typeface="Helvetica Light"/>
                    <a:ea typeface="Helvetica Light"/>
                    <a:cs typeface="Helvetica Light"/>
                    <a:sym typeface="Helvetica Light"/>
                  </a:defRPr>
                </a:lvl1pPr>
              </a:lstStyle>
              <a:p>
                <a:pPr/>
                <a:r>
                  <a:t>thread 2</a:t>
                </a:r>
              </a:p>
            </p:txBody>
          </p:sp>
        </p:grpSp>
        <p:grpSp>
          <p:nvGrpSpPr>
            <p:cNvPr id="331" name="Group"/>
            <p:cNvGrpSpPr/>
            <p:nvPr/>
          </p:nvGrpSpPr>
          <p:grpSpPr>
            <a:xfrm>
              <a:off x="3502990" y="319065"/>
              <a:ext cx="873301" cy="2902087"/>
              <a:chOff x="0" y="0"/>
              <a:chExt cx="873299" cy="2902086"/>
            </a:xfrm>
          </p:grpSpPr>
          <p:sp>
            <p:nvSpPr>
              <p:cNvPr id="329" name="Rectangle"/>
              <p:cNvSpPr/>
              <p:nvPr/>
            </p:nvSpPr>
            <p:spPr>
              <a:xfrm>
                <a:off x="0" y="0"/>
                <a:ext cx="873300" cy="2327547"/>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330" name="thread 3"/>
              <p:cNvSpPr/>
              <p:nvPr/>
            </p:nvSpPr>
            <p:spPr>
              <a:xfrm>
                <a:off x="0" y="2328759"/>
                <a:ext cx="873300" cy="573328"/>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1400">
                    <a:solidFill>
                      <a:srgbClr val="000000"/>
                    </a:solidFill>
                    <a:latin typeface="Helvetica Light"/>
                    <a:ea typeface="Helvetica Light"/>
                    <a:cs typeface="Helvetica Light"/>
                    <a:sym typeface="Helvetica Light"/>
                  </a:defRPr>
                </a:lvl1pPr>
              </a:lstStyle>
              <a:p>
                <a:pPr/>
                <a:r>
                  <a:t>thread 3</a:t>
                </a:r>
              </a:p>
            </p:txBody>
          </p:sp>
        </p:grpSp>
        <p:grpSp>
          <p:nvGrpSpPr>
            <p:cNvPr id="334" name="Group"/>
            <p:cNvGrpSpPr/>
            <p:nvPr/>
          </p:nvGrpSpPr>
          <p:grpSpPr>
            <a:xfrm>
              <a:off x="5661235" y="319065"/>
              <a:ext cx="873301" cy="2902087"/>
              <a:chOff x="0" y="0"/>
              <a:chExt cx="873299" cy="2902086"/>
            </a:xfrm>
          </p:grpSpPr>
          <p:sp>
            <p:nvSpPr>
              <p:cNvPr id="332" name="Rectangle"/>
              <p:cNvSpPr/>
              <p:nvPr/>
            </p:nvSpPr>
            <p:spPr>
              <a:xfrm>
                <a:off x="0" y="0"/>
                <a:ext cx="873300" cy="2327547"/>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p:spPr>
            <p:txBody>
              <a:bodyPr wrap="square" lIns="71437" tIns="71437" rIns="71437" bIns="71437" numCol="1" anchor="ctr">
                <a:noAutofit/>
              </a:bodyPr>
              <a:lstStyle/>
              <a:p>
                <a:pPr defTabSz="821531">
                  <a:defRPr sz="3200">
                    <a:solidFill>
                      <a:srgbClr val="FFFFFF"/>
                    </a:solidFill>
                    <a:latin typeface="Helvetica Light"/>
                    <a:ea typeface="Helvetica Light"/>
                    <a:cs typeface="Helvetica Light"/>
                    <a:sym typeface="Helvetica Light"/>
                  </a:defRPr>
                </a:pPr>
              </a:p>
            </p:txBody>
          </p:sp>
          <p:sp>
            <p:nvSpPr>
              <p:cNvPr id="333" name="thread n"/>
              <p:cNvSpPr/>
              <p:nvPr/>
            </p:nvSpPr>
            <p:spPr>
              <a:xfrm>
                <a:off x="0" y="2328759"/>
                <a:ext cx="873300" cy="573328"/>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1400">
                    <a:solidFill>
                      <a:srgbClr val="000000"/>
                    </a:solidFill>
                    <a:latin typeface="Helvetica Light"/>
                    <a:ea typeface="Helvetica Light"/>
                    <a:cs typeface="Helvetica Light"/>
                    <a:sym typeface="Helvetica Light"/>
                  </a:defRPr>
                </a:lvl1pPr>
              </a:lstStyle>
              <a:p>
                <a:pPr/>
                <a:r>
                  <a:t>thread n</a:t>
                </a:r>
              </a:p>
            </p:txBody>
          </p:sp>
        </p:grpSp>
        <p:sp>
          <p:nvSpPr>
            <p:cNvPr id="335" name="…"/>
            <p:cNvSpPr txBox="1"/>
            <p:nvPr/>
          </p:nvSpPr>
          <p:spPr>
            <a:xfrm>
              <a:off x="4637952" y="2389807"/>
              <a:ext cx="761622" cy="8770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b="1" sz="8000">
                  <a:solidFill>
                    <a:srgbClr val="FFFFFF"/>
                  </a:solidFill>
                  <a:latin typeface="Helvetica"/>
                  <a:ea typeface="Helvetica"/>
                  <a:cs typeface="Helvetica"/>
                  <a:sym typeface="Helvetica"/>
                </a:defRPr>
              </a:lvl1pPr>
            </a:lstStyle>
            <a:p>
              <a:pPr/>
              <a:r>
                <a:t>…</a:t>
              </a:r>
            </a:p>
          </p:txBody>
        </p:sp>
        <p:sp>
          <p:nvSpPr>
            <p:cNvPr id="336" name="JS Engine"/>
            <p:cNvSpPr txBox="1"/>
            <p:nvPr/>
          </p:nvSpPr>
          <p:spPr>
            <a:xfrm>
              <a:off x="1625902" y="3470106"/>
              <a:ext cx="3390613" cy="8149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4200">
                  <a:solidFill>
                    <a:srgbClr val="000000"/>
                  </a:solidFill>
                  <a:latin typeface="Helvetica Light"/>
                  <a:ea typeface="Helvetica Light"/>
                  <a:cs typeface="Helvetica Light"/>
                  <a:sym typeface="Helvetica Light"/>
                </a:defRPr>
              </a:lvl1pPr>
            </a:lstStyle>
            <a:p>
              <a:pPr/>
              <a:r>
                <a:t>JS Engine</a:t>
              </a:r>
            </a:p>
          </p:txBody>
        </p:sp>
      </p:grpSp>
      <p:grpSp>
        <p:nvGrpSpPr>
          <p:cNvPr id="340" name="Group"/>
          <p:cNvGrpSpPr/>
          <p:nvPr/>
        </p:nvGrpSpPr>
        <p:grpSpPr>
          <a:xfrm>
            <a:off x="14680813" y="2088719"/>
            <a:ext cx="1003418" cy="3334483"/>
            <a:chOff x="0" y="0"/>
            <a:chExt cx="1003416" cy="3334481"/>
          </a:xfrm>
        </p:grpSpPr>
        <p:sp>
          <p:nvSpPr>
            <p:cNvPr id="338" name="Rectangle"/>
            <p:cNvSpPr/>
            <p:nvPr/>
          </p:nvSpPr>
          <p:spPr>
            <a:xfrm>
              <a:off x="0" y="0"/>
              <a:ext cx="1003417" cy="2674339"/>
            </a:xfrm>
            <a:prstGeom prst="rect">
              <a:avLst/>
            </a:prstGeom>
            <a:gradFill flip="none" rotWithShape="1">
              <a:gsLst>
                <a:gs pos="0">
                  <a:srgbClr val="FDD6CF"/>
                </a:gs>
                <a:gs pos="100000">
                  <a:srgbClr val="FFA996"/>
                </a:gs>
              </a:gsLst>
              <a:lin ang="5400000" scaled="0"/>
            </a:gradFill>
            <a:ln w="25400" cap="flat">
              <a:solidFill>
                <a:srgbClr val="000000"/>
              </a:solidFill>
              <a:prstDash val="solid"/>
              <a:miter lim="400000"/>
            </a:ln>
            <a:effectLst>
              <a:outerShdw sx="100000" sy="100000" kx="0" ky="0" algn="b" rotWithShape="0" blurRad="50800" dist="25400" dir="5400000">
                <a:srgbClr val="000000">
                  <a:alpha val="50000"/>
                </a:srgbClr>
              </a:outerShdw>
            </a:effectLst>
          </p:spPr>
          <p:txBody>
            <a:bodyPr wrap="square" lIns="71437" tIns="71437" rIns="71437" bIns="71437" numCol="1" anchor="ctr">
              <a:noAutofit/>
            </a:bodyPr>
            <a:lstStyle/>
            <a:p>
              <a:pPr defTabSz="821531">
                <a:defRPr b="1" sz="2800">
                  <a:solidFill>
                    <a:srgbClr val="000000"/>
                  </a:solidFill>
                  <a:latin typeface="Helvetica"/>
                  <a:ea typeface="Helvetica"/>
                  <a:cs typeface="Helvetica"/>
                  <a:sym typeface="Helvetica"/>
                </a:defRPr>
              </a:pPr>
            </a:p>
          </p:txBody>
        </p:sp>
        <p:sp>
          <p:nvSpPr>
            <p:cNvPr id="339" name="event loop"/>
            <p:cNvSpPr/>
            <p:nvPr/>
          </p:nvSpPr>
          <p:spPr>
            <a:xfrm>
              <a:off x="0" y="2675732"/>
              <a:ext cx="1003417" cy="658750"/>
            </a:xfrm>
            <a:prstGeom prst="rect">
              <a:avLst/>
            </a:prstGeom>
            <a:gradFill flip="none" rotWithShape="1">
              <a:gsLst>
                <a:gs pos="0">
                  <a:srgbClr val="FDD6CF"/>
                </a:gs>
                <a:gs pos="100000">
                  <a:srgbClr val="FFA996"/>
                </a:gs>
              </a:gsLst>
              <a:lin ang="5400000" scaled="0"/>
            </a:gradFill>
            <a:ln w="25400" cap="flat">
              <a:solidFill>
                <a:srgbClr val="000000"/>
              </a:solidFill>
              <a:prstDash val="solid"/>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b="1" sz="1600">
                  <a:solidFill>
                    <a:srgbClr val="000000"/>
                  </a:solidFill>
                  <a:latin typeface="Helvetica"/>
                  <a:ea typeface="Helvetica"/>
                  <a:cs typeface="Helvetica"/>
                  <a:sym typeface="Helvetica"/>
                </a:defRPr>
              </a:lvl1pPr>
            </a:lstStyle>
            <a:p>
              <a:pPr/>
              <a:r>
                <a:t>event loop</a:t>
              </a:r>
            </a:p>
          </p:txBody>
        </p:sp>
      </p:grpSp>
      <p:sp>
        <p:nvSpPr>
          <p:cNvPr id="341" name="Rectangle"/>
          <p:cNvSpPr/>
          <p:nvPr/>
        </p:nvSpPr>
        <p:spPr>
          <a:xfrm>
            <a:off x="3405516" y="2071495"/>
            <a:ext cx="12285811" cy="1544223"/>
          </a:xfrm>
          <a:prstGeom prst="rect">
            <a:avLst/>
          </a:prstGeom>
          <a:solidFill>
            <a:srgbClr val="648299"/>
          </a:solidFill>
          <a:ln w="12700">
            <a:miter lim="400000"/>
          </a:ln>
          <a:effectLst>
            <a:outerShdw sx="100000" sy="100000" kx="0" ky="0" algn="b" rotWithShape="0" blurRad="50800" dist="25400" dir="5400000">
              <a:srgbClr val="000000">
                <a:alpha val="50000"/>
              </a:srgbClr>
            </a:outerShdw>
          </a:effectLst>
        </p:spPr>
        <p:txBody>
          <a:bodyPr lIns="71437" tIns="71437" rIns="71437" bIns="71437" anchor="ctr"/>
          <a:lstStyle/>
          <a:p>
            <a:pPr defTabSz="821531">
              <a:defRPr b="1" sz="2000">
                <a:solidFill>
                  <a:srgbClr val="000000"/>
                </a:solidFill>
                <a:latin typeface="Helvetica"/>
                <a:ea typeface="Helvetica"/>
                <a:cs typeface="Helvetica"/>
                <a:sym typeface="Helvetica"/>
              </a:defRPr>
            </a:pPr>
          </a:p>
        </p:txBody>
      </p:sp>
      <p:sp>
        <p:nvSpPr>
          <p:cNvPr id="342" name="Are there any listeners registered for this event?"/>
          <p:cNvSpPr txBox="1"/>
          <p:nvPr/>
        </p:nvSpPr>
        <p:spPr>
          <a:xfrm>
            <a:off x="6794319" y="8901245"/>
            <a:ext cx="13661391"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Are there any listeners registered for this event?</a:t>
            </a:r>
          </a:p>
        </p:txBody>
      </p:sp>
      <p:sp>
        <p:nvSpPr>
          <p:cNvPr id="343" name="If so, call listener with event"/>
          <p:cNvSpPr txBox="1"/>
          <p:nvPr/>
        </p:nvSpPr>
        <p:spPr>
          <a:xfrm>
            <a:off x="8214360" y="9874980"/>
            <a:ext cx="7955281"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If so, call listener with event</a:t>
            </a:r>
          </a:p>
        </p:txBody>
      </p:sp>
      <p:sp>
        <p:nvSpPr>
          <p:cNvPr id="344" name="After the listener is finished, repeat"/>
          <p:cNvSpPr txBox="1"/>
          <p:nvPr/>
        </p:nvSpPr>
        <p:spPr>
          <a:xfrm>
            <a:off x="8205732" y="10857674"/>
            <a:ext cx="999045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After the listener is finished, repeat</a:t>
            </a:r>
          </a:p>
        </p:txBody>
      </p:sp>
      <p:sp>
        <p:nvSpPr>
          <p:cNvPr id="345" name="response from google.com"/>
          <p:cNvSpPr/>
          <p:nvPr/>
        </p:nvSpPr>
        <p:spPr>
          <a:xfrm>
            <a:off x="3455833" y="7612002"/>
            <a:ext cx="2966714" cy="1358189"/>
          </a:xfrm>
          <a:prstGeom prst="rect">
            <a:avLst/>
          </a:prstGeom>
          <a:solidFill>
            <a:srgbClr val="CC2A2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r>
              <a:t>response from </a:t>
            </a:r>
            <a:r>
              <a:rPr u="sng">
                <a:hlinkClick r:id="rId2" invalidUrl="" action="" tgtFrame="" tooltip="" history="1" highlightClick="0" endSnd="0"/>
              </a:rPr>
              <a:t>google.com</a:t>
            </a:r>
          </a:p>
        </p:txBody>
      </p:sp>
      <p:sp>
        <p:nvSpPr>
          <p:cNvPr id="346" name="response from facebook.com"/>
          <p:cNvSpPr/>
          <p:nvPr/>
        </p:nvSpPr>
        <p:spPr>
          <a:xfrm>
            <a:off x="3584509" y="2164512"/>
            <a:ext cx="2966714" cy="1358189"/>
          </a:xfrm>
          <a:prstGeom prst="rect">
            <a:avLst/>
          </a:prstGeom>
          <a:solidFill>
            <a:srgbClr val="CC2A2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r>
              <a:t>response from </a:t>
            </a:r>
            <a:r>
              <a:rPr u="sng">
                <a:hlinkClick r:id="rId3" invalidUrl="" action="" tgtFrame="" tooltip="" history="1" highlightClick="0" endSnd="0"/>
              </a:rPr>
              <a:t>facebook.com</a:t>
            </a:r>
          </a:p>
        </p:txBody>
      </p:sp>
      <p:sp>
        <p:nvSpPr>
          <p:cNvPr id="347" name="response from covey.town"/>
          <p:cNvSpPr/>
          <p:nvPr/>
        </p:nvSpPr>
        <p:spPr>
          <a:xfrm>
            <a:off x="6863095" y="2164512"/>
            <a:ext cx="2966713" cy="1358189"/>
          </a:xfrm>
          <a:prstGeom prst="rect">
            <a:avLst/>
          </a:prstGeom>
          <a:solidFill>
            <a:srgbClr val="CC2A2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r>
              <a:t>response from </a:t>
            </a:r>
            <a:r>
              <a:rPr u="sng"/>
              <a:t>covey.town</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2" grpId="1"/>
      <p:bldP build="whole" bldLvl="1" animBg="1" rev="0" advAuto="0" spid="343" grpId="2"/>
      <p:bldP build="whole" bldLvl="1" animBg="1" rev="0" advAuto="0" spid="344" grpId="3"/>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Event Being Processed:"/>
          <p:cNvSpPr txBox="1"/>
          <p:nvPr/>
        </p:nvSpPr>
        <p:spPr>
          <a:xfrm>
            <a:off x="3186014" y="6731782"/>
            <a:ext cx="7425209"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5000">
                <a:solidFill>
                  <a:srgbClr val="000000"/>
                </a:solidFill>
                <a:latin typeface="Helvetica"/>
                <a:ea typeface="Helvetica"/>
                <a:cs typeface="Helvetica"/>
                <a:sym typeface="Helvetica"/>
              </a:defRPr>
            </a:lvl1pPr>
          </a:lstStyle>
          <a:p>
            <a:pPr/>
            <a:r>
              <a:t>Event Being Processed:</a:t>
            </a:r>
          </a:p>
        </p:txBody>
      </p:sp>
      <p:sp>
        <p:nvSpPr>
          <p:cNvPr id="350" name="The Event Loop"/>
          <p:cNvSpPr txBox="1"/>
          <p:nvPr>
            <p:ph type="title"/>
          </p:nvPr>
        </p:nvSpPr>
        <p:spPr>
          <a:xfrm>
            <a:off x="1206500" y="38100"/>
            <a:ext cx="21971000" cy="1433163"/>
          </a:xfrm>
          <a:prstGeom prst="rect">
            <a:avLst/>
          </a:prstGeom>
        </p:spPr>
        <p:txBody>
          <a:bodyPr/>
          <a:lstStyle/>
          <a:p>
            <a:pPr/>
            <a:r>
              <a:t>The Event Loop</a:t>
            </a:r>
          </a:p>
        </p:txBody>
      </p:sp>
      <p:sp>
        <p:nvSpPr>
          <p:cNvPr id="351" name="Slide Subtitle"/>
          <p:cNvSpPr txBox="1"/>
          <p:nvPr>
            <p:ph type="body" idx="21"/>
          </p:nvPr>
        </p:nvSpPr>
        <p:spPr>
          <a:prstGeom prst="rect">
            <a:avLst/>
          </a:prstGeom>
        </p:spPr>
        <p:txBody>
          <a:bodyPr/>
          <a:lstStyle/>
          <a:p>
            <a:pPr/>
          </a:p>
        </p:txBody>
      </p:sp>
      <p:sp>
        <p:nvSpPr>
          <p:cNvPr id="352" name="Event Queue"/>
          <p:cNvSpPr txBox="1"/>
          <p:nvPr/>
        </p:nvSpPr>
        <p:spPr>
          <a:xfrm>
            <a:off x="3393028" y="1354256"/>
            <a:ext cx="3092324" cy="752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i="1" sz="4000">
                <a:solidFill>
                  <a:srgbClr val="000000"/>
                </a:solidFill>
                <a:latin typeface="Helvetica"/>
                <a:ea typeface="Helvetica"/>
                <a:cs typeface="Helvetica"/>
                <a:sym typeface="Helvetica"/>
              </a:defRPr>
            </a:lvl1pPr>
          </a:lstStyle>
          <a:p>
            <a:pPr/>
            <a:r>
              <a:t>Event Queue</a:t>
            </a:r>
          </a:p>
        </p:txBody>
      </p:sp>
      <p:grpSp>
        <p:nvGrpSpPr>
          <p:cNvPr id="368" name="Group"/>
          <p:cNvGrpSpPr/>
          <p:nvPr/>
        </p:nvGrpSpPr>
        <p:grpSpPr>
          <a:xfrm>
            <a:off x="14536089" y="1985852"/>
            <a:ext cx="6642417" cy="4285053"/>
            <a:chOff x="0" y="0"/>
            <a:chExt cx="6642416" cy="4285052"/>
          </a:xfrm>
        </p:grpSpPr>
        <p:sp>
          <p:nvSpPr>
            <p:cNvPr id="353" name="Rectangle"/>
            <p:cNvSpPr/>
            <p:nvPr/>
          </p:nvSpPr>
          <p:spPr>
            <a:xfrm>
              <a:off x="0" y="0"/>
              <a:ext cx="6642417" cy="3540217"/>
            </a:xfrm>
            <a:prstGeom prst="rect">
              <a:avLst/>
            </a:prstGeom>
            <a:solidFill>
              <a:srgbClr val="3284CC"/>
            </a:solidFill>
            <a:ln w="12700" cap="flat">
              <a:noFill/>
              <a:miter lim="400000"/>
            </a:ln>
            <a:effectLst>
              <a:outerShdw sx="100000" sy="100000" kx="0" ky="0" algn="b" rotWithShape="0" blurRad="50800" dist="25400" dir="5400000">
                <a:srgbClr val="000000">
                  <a:alpha val="50000"/>
                </a:srgbClr>
              </a:outerShdw>
            </a:effectLst>
          </p:spPr>
          <p:txBody>
            <a:bodyPr wrap="square" lIns="71437" tIns="71437" rIns="71437" bIns="71437" numCol="1" anchor="ctr">
              <a:noAutofit/>
            </a:bodyPr>
            <a:lstStyle/>
            <a:p>
              <a:pPr defTabSz="821531">
                <a:defRPr sz="3200">
                  <a:solidFill>
                    <a:srgbClr val="FFFFFF"/>
                  </a:solidFill>
                  <a:latin typeface="Helvetica Light"/>
                  <a:ea typeface="Helvetica Light"/>
                  <a:cs typeface="Helvetica Light"/>
                  <a:sym typeface="Helvetica Light"/>
                </a:defRPr>
              </a:pPr>
            </a:p>
          </p:txBody>
        </p:sp>
        <p:grpSp>
          <p:nvGrpSpPr>
            <p:cNvPr id="356" name="Group"/>
            <p:cNvGrpSpPr/>
            <p:nvPr/>
          </p:nvGrpSpPr>
          <p:grpSpPr>
            <a:xfrm>
              <a:off x="1344745" y="319065"/>
              <a:ext cx="873301" cy="2902087"/>
              <a:chOff x="0" y="0"/>
              <a:chExt cx="873299" cy="2902086"/>
            </a:xfrm>
          </p:grpSpPr>
          <p:sp>
            <p:nvSpPr>
              <p:cNvPr id="354" name="Rectangle"/>
              <p:cNvSpPr/>
              <p:nvPr/>
            </p:nvSpPr>
            <p:spPr>
              <a:xfrm>
                <a:off x="0" y="0"/>
                <a:ext cx="873300" cy="2327547"/>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355" name="thread 1"/>
              <p:cNvSpPr/>
              <p:nvPr/>
            </p:nvSpPr>
            <p:spPr>
              <a:xfrm>
                <a:off x="0" y="2328759"/>
                <a:ext cx="873300" cy="573328"/>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1400">
                    <a:solidFill>
                      <a:srgbClr val="000000"/>
                    </a:solidFill>
                    <a:latin typeface="Helvetica Light"/>
                    <a:ea typeface="Helvetica Light"/>
                    <a:cs typeface="Helvetica Light"/>
                    <a:sym typeface="Helvetica Light"/>
                  </a:defRPr>
                </a:lvl1pPr>
              </a:lstStyle>
              <a:p>
                <a:pPr/>
                <a:r>
                  <a:t>thread 1</a:t>
                </a:r>
              </a:p>
            </p:txBody>
          </p:sp>
        </p:grpSp>
        <p:grpSp>
          <p:nvGrpSpPr>
            <p:cNvPr id="359" name="Group"/>
            <p:cNvGrpSpPr/>
            <p:nvPr/>
          </p:nvGrpSpPr>
          <p:grpSpPr>
            <a:xfrm>
              <a:off x="2423868" y="319065"/>
              <a:ext cx="873300" cy="2902087"/>
              <a:chOff x="0" y="0"/>
              <a:chExt cx="873299" cy="2902086"/>
            </a:xfrm>
          </p:grpSpPr>
          <p:sp>
            <p:nvSpPr>
              <p:cNvPr id="357" name="Rectangle"/>
              <p:cNvSpPr/>
              <p:nvPr/>
            </p:nvSpPr>
            <p:spPr>
              <a:xfrm>
                <a:off x="0" y="0"/>
                <a:ext cx="873300" cy="2327547"/>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358" name="thread 2"/>
              <p:cNvSpPr/>
              <p:nvPr/>
            </p:nvSpPr>
            <p:spPr>
              <a:xfrm>
                <a:off x="0" y="2328759"/>
                <a:ext cx="873300" cy="573328"/>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1400">
                    <a:solidFill>
                      <a:srgbClr val="000000"/>
                    </a:solidFill>
                    <a:latin typeface="Helvetica Light"/>
                    <a:ea typeface="Helvetica Light"/>
                    <a:cs typeface="Helvetica Light"/>
                    <a:sym typeface="Helvetica Light"/>
                  </a:defRPr>
                </a:lvl1pPr>
              </a:lstStyle>
              <a:p>
                <a:pPr/>
                <a:r>
                  <a:t>thread 2</a:t>
                </a:r>
              </a:p>
            </p:txBody>
          </p:sp>
        </p:grpSp>
        <p:grpSp>
          <p:nvGrpSpPr>
            <p:cNvPr id="362" name="Group"/>
            <p:cNvGrpSpPr/>
            <p:nvPr/>
          </p:nvGrpSpPr>
          <p:grpSpPr>
            <a:xfrm>
              <a:off x="3502990" y="319065"/>
              <a:ext cx="873301" cy="2902087"/>
              <a:chOff x="0" y="0"/>
              <a:chExt cx="873299" cy="2902086"/>
            </a:xfrm>
          </p:grpSpPr>
          <p:sp>
            <p:nvSpPr>
              <p:cNvPr id="360" name="Rectangle"/>
              <p:cNvSpPr/>
              <p:nvPr/>
            </p:nvSpPr>
            <p:spPr>
              <a:xfrm>
                <a:off x="0" y="0"/>
                <a:ext cx="873300" cy="2327547"/>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361" name="thread 3"/>
              <p:cNvSpPr/>
              <p:nvPr/>
            </p:nvSpPr>
            <p:spPr>
              <a:xfrm>
                <a:off x="0" y="2328759"/>
                <a:ext cx="873300" cy="573328"/>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1400">
                    <a:solidFill>
                      <a:srgbClr val="000000"/>
                    </a:solidFill>
                    <a:latin typeface="Helvetica Light"/>
                    <a:ea typeface="Helvetica Light"/>
                    <a:cs typeface="Helvetica Light"/>
                    <a:sym typeface="Helvetica Light"/>
                  </a:defRPr>
                </a:lvl1pPr>
              </a:lstStyle>
              <a:p>
                <a:pPr/>
                <a:r>
                  <a:t>thread 3</a:t>
                </a:r>
              </a:p>
            </p:txBody>
          </p:sp>
        </p:grpSp>
        <p:grpSp>
          <p:nvGrpSpPr>
            <p:cNvPr id="365" name="Group"/>
            <p:cNvGrpSpPr/>
            <p:nvPr/>
          </p:nvGrpSpPr>
          <p:grpSpPr>
            <a:xfrm>
              <a:off x="5661235" y="319065"/>
              <a:ext cx="873301" cy="2902087"/>
              <a:chOff x="0" y="0"/>
              <a:chExt cx="873299" cy="2902086"/>
            </a:xfrm>
          </p:grpSpPr>
          <p:sp>
            <p:nvSpPr>
              <p:cNvPr id="363" name="Rectangle"/>
              <p:cNvSpPr/>
              <p:nvPr/>
            </p:nvSpPr>
            <p:spPr>
              <a:xfrm>
                <a:off x="0" y="0"/>
                <a:ext cx="873300" cy="2327547"/>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p:spPr>
            <p:txBody>
              <a:bodyPr wrap="square" lIns="71437" tIns="71437" rIns="71437" bIns="71437" numCol="1" anchor="ctr">
                <a:noAutofit/>
              </a:bodyPr>
              <a:lstStyle/>
              <a:p>
                <a:pPr defTabSz="821531">
                  <a:defRPr sz="3200">
                    <a:solidFill>
                      <a:srgbClr val="FFFFFF"/>
                    </a:solidFill>
                    <a:latin typeface="Helvetica Light"/>
                    <a:ea typeface="Helvetica Light"/>
                    <a:cs typeface="Helvetica Light"/>
                    <a:sym typeface="Helvetica Light"/>
                  </a:defRPr>
                </a:pPr>
              </a:p>
            </p:txBody>
          </p:sp>
          <p:sp>
            <p:nvSpPr>
              <p:cNvPr id="364" name="thread n"/>
              <p:cNvSpPr/>
              <p:nvPr/>
            </p:nvSpPr>
            <p:spPr>
              <a:xfrm>
                <a:off x="0" y="2328759"/>
                <a:ext cx="873300" cy="573328"/>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1400">
                    <a:solidFill>
                      <a:srgbClr val="000000"/>
                    </a:solidFill>
                    <a:latin typeface="Helvetica Light"/>
                    <a:ea typeface="Helvetica Light"/>
                    <a:cs typeface="Helvetica Light"/>
                    <a:sym typeface="Helvetica Light"/>
                  </a:defRPr>
                </a:lvl1pPr>
              </a:lstStyle>
              <a:p>
                <a:pPr/>
                <a:r>
                  <a:t>thread n</a:t>
                </a:r>
              </a:p>
            </p:txBody>
          </p:sp>
        </p:grpSp>
        <p:sp>
          <p:nvSpPr>
            <p:cNvPr id="366" name="…"/>
            <p:cNvSpPr txBox="1"/>
            <p:nvPr/>
          </p:nvSpPr>
          <p:spPr>
            <a:xfrm>
              <a:off x="4637952" y="2389807"/>
              <a:ext cx="761622" cy="8770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b="1" sz="8000">
                  <a:solidFill>
                    <a:srgbClr val="FFFFFF"/>
                  </a:solidFill>
                  <a:latin typeface="Helvetica"/>
                  <a:ea typeface="Helvetica"/>
                  <a:cs typeface="Helvetica"/>
                  <a:sym typeface="Helvetica"/>
                </a:defRPr>
              </a:lvl1pPr>
            </a:lstStyle>
            <a:p>
              <a:pPr/>
              <a:r>
                <a:t>…</a:t>
              </a:r>
            </a:p>
          </p:txBody>
        </p:sp>
        <p:sp>
          <p:nvSpPr>
            <p:cNvPr id="367" name="JS Engine"/>
            <p:cNvSpPr txBox="1"/>
            <p:nvPr/>
          </p:nvSpPr>
          <p:spPr>
            <a:xfrm>
              <a:off x="1625902" y="3470106"/>
              <a:ext cx="3390613" cy="8149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4200">
                  <a:solidFill>
                    <a:srgbClr val="000000"/>
                  </a:solidFill>
                  <a:latin typeface="Helvetica Light"/>
                  <a:ea typeface="Helvetica Light"/>
                  <a:cs typeface="Helvetica Light"/>
                  <a:sym typeface="Helvetica Light"/>
                </a:defRPr>
              </a:lvl1pPr>
            </a:lstStyle>
            <a:p>
              <a:pPr/>
              <a:r>
                <a:t>JS Engine</a:t>
              </a:r>
            </a:p>
          </p:txBody>
        </p:sp>
      </p:grpSp>
      <p:grpSp>
        <p:nvGrpSpPr>
          <p:cNvPr id="371" name="Group"/>
          <p:cNvGrpSpPr/>
          <p:nvPr/>
        </p:nvGrpSpPr>
        <p:grpSpPr>
          <a:xfrm>
            <a:off x="14680813" y="2088719"/>
            <a:ext cx="1003418" cy="3334483"/>
            <a:chOff x="0" y="0"/>
            <a:chExt cx="1003416" cy="3334481"/>
          </a:xfrm>
        </p:grpSpPr>
        <p:sp>
          <p:nvSpPr>
            <p:cNvPr id="369" name="Rectangle"/>
            <p:cNvSpPr/>
            <p:nvPr/>
          </p:nvSpPr>
          <p:spPr>
            <a:xfrm>
              <a:off x="0" y="0"/>
              <a:ext cx="1003417" cy="2674339"/>
            </a:xfrm>
            <a:prstGeom prst="rect">
              <a:avLst/>
            </a:prstGeom>
            <a:gradFill flip="none" rotWithShape="1">
              <a:gsLst>
                <a:gs pos="0">
                  <a:srgbClr val="FDD6CF"/>
                </a:gs>
                <a:gs pos="100000">
                  <a:srgbClr val="FFA996"/>
                </a:gs>
              </a:gsLst>
              <a:lin ang="5400000" scaled="0"/>
            </a:gradFill>
            <a:ln w="25400" cap="flat">
              <a:solidFill>
                <a:srgbClr val="000000"/>
              </a:solidFill>
              <a:prstDash val="solid"/>
              <a:miter lim="400000"/>
            </a:ln>
            <a:effectLst>
              <a:outerShdw sx="100000" sy="100000" kx="0" ky="0" algn="b" rotWithShape="0" blurRad="50800" dist="25400" dir="5400000">
                <a:srgbClr val="000000">
                  <a:alpha val="50000"/>
                </a:srgbClr>
              </a:outerShdw>
            </a:effectLst>
          </p:spPr>
          <p:txBody>
            <a:bodyPr wrap="square" lIns="71437" tIns="71437" rIns="71437" bIns="71437" numCol="1" anchor="ctr">
              <a:noAutofit/>
            </a:bodyPr>
            <a:lstStyle/>
            <a:p>
              <a:pPr defTabSz="821531">
                <a:defRPr b="1" sz="2800">
                  <a:solidFill>
                    <a:srgbClr val="000000"/>
                  </a:solidFill>
                  <a:latin typeface="Helvetica"/>
                  <a:ea typeface="Helvetica"/>
                  <a:cs typeface="Helvetica"/>
                  <a:sym typeface="Helvetica"/>
                </a:defRPr>
              </a:pPr>
            </a:p>
          </p:txBody>
        </p:sp>
        <p:sp>
          <p:nvSpPr>
            <p:cNvPr id="370" name="event loop"/>
            <p:cNvSpPr/>
            <p:nvPr/>
          </p:nvSpPr>
          <p:spPr>
            <a:xfrm>
              <a:off x="0" y="2675732"/>
              <a:ext cx="1003417" cy="658750"/>
            </a:xfrm>
            <a:prstGeom prst="rect">
              <a:avLst/>
            </a:prstGeom>
            <a:gradFill flip="none" rotWithShape="1">
              <a:gsLst>
                <a:gs pos="0">
                  <a:srgbClr val="FDD6CF"/>
                </a:gs>
                <a:gs pos="100000">
                  <a:srgbClr val="FFA996"/>
                </a:gs>
              </a:gsLst>
              <a:lin ang="5400000" scaled="0"/>
            </a:gradFill>
            <a:ln w="25400" cap="flat">
              <a:solidFill>
                <a:srgbClr val="000000"/>
              </a:solidFill>
              <a:prstDash val="solid"/>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b="1" sz="1600">
                  <a:solidFill>
                    <a:srgbClr val="000000"/>
                  </a:solidFill>
                  <a:latin typeface="Helvetica"/>
                  <a:ea typeface="Helvetica"/>
                  <a:cs typeface="Helvetica"/>
                  <a:sym typeface="Helvetica"/>
                </a:defRPr>
              </a:lvl1pPr>
            </a:lstStyle>
            <a:p>
              <a:pPr/>
              <a:r>
                <a:t>event loop</a:t>
              </a:r>
            </a:p>
          </p:txBody>
        </p:sp>
      </p:grpSp>
      <p:sp>
        <p:nvSpPr>
          <p:cNvPr id="372" name="Rectangle"/>
          <p:cNvSpPr/>
          <p:nvPr/>
        </p:nvSpPr>
        <p:spPr>
          <a:xfrm>
            <a:off x="3405516" y="2071495"/>
            <a:ext cx="12285811" cy="1544223"/>
          </a:xfrm>
          <a:prstGeom prst="rect">
            <a:avLst/>
          </a:prstGeom>
          <a:solidFill>
            <a:srgbClr val="648299"/>
          </a:solidFill>
          <a:ln w="12700">
            <a:miter lim="400000"/>
          </a:ln>
          <a:effectLst>
            <a:outerShdw sx="100000" sy="100000" kx="0" ky="0" algn="b" rotWithShape="0" blurRad="50800" dist="25400" dir="5400000">
              <a:srgbClr val="000000">
                <a:alpha val="50000"/>
              </a:srgbClr>
            </a:outerShdw>
          </a:effectLst>
        </p:spPr>
        <p:txBody>
          <a:bodyPr lIns="71437" tIns="71437" rIns="71437" bIns="71437" anchor="ctr"/>
          <a:lstStyle/>
          <a:p>
            <a:pPr defTabSz="821531">
              <a:defRPr b="1" sz="2000">
                <a:solidFill>
                  <a:srgbClr val="000000"/>
                </a:solidFill>
                <a:latin typeface="Helvetica"/>
                <a:ea typeface="Helvetica"/>
                <a:cs typeface="Helvetica"/>
                <a:sym typeface="Helvetica"/>
              </a:defRPr>
            </a:pPr>
          </a:p>
        </p:txBody>
      </p:sp>
      <p:sp>
        <p:nvSpPr>
          <p:cNvPr id="373" name="Are there any listeners registered for this event?"/>
          <p:cNvSpPr txBox="1"/>
          <p:nvPr/>
        </p:nvSpPr>
        <p:spPr>
          <a:xfrm>
            <a:off x="6794319" y="8901245"/>
            <a:ext cx="13661391"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Are there any listeners registered for this event?</a:t>
            </a:r>
          </a:p>
        </p:txBody>
      </p:sp>
      <p:sp>
        <p:nvSpPr>
          <p:cNvPr id="374" name="If so, call listener with event"/>
          <p:cNvSpPr txBox="1"/>
          <p:nvPr/>
        </p:nvSpPr>
        <p:spPr>
          <a:xfrm>
            <a:off x="8214360" y="9874980"/>
            <a:ext cx="7955281"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If so, call listener with event</a:t>
            </a:r>
          </a:p>
        </p:txBody>
      </p:sp>
      <p:sp>
        <p:nvSpPr>
          <p:cNvPr id="375" name="After the listener is finished, repeat"/>
          <p:cNvSpPr txBox="1"/>
          <p:nvPr/>
        </p:nvSpPr>
        <p:spPr>
          <a:xfrm>
            <a:off x="8205732" y="10857674"/>
            <a:ext cx="999045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After the listener is finished, repeat</a:t>
            </a:r>
          </a:p>
        </p:txBody>
      </p:sp>
      <p:sp>
        <p:nvSpPr>
          <p:cNvPr id="376" name="response from facebook.com"/>
          <p:cNvSpPr/>
          <p:nvPr/>
        </p:nvSpPr>
        <p:spPr>
          <a:xfrm>
            <a:off x="3584509" y="7767987"/>
            <a:ext cx="2966714" cy="1358190"/>
          </a:xfrm>
          <a:prstGeom prst="rect">
            <a:avLst/>
          </a:prstGeom>
          <a:solidFill>
            <a:srgbClr val="CC2A2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r>
              <a:t>response from </a:t>
            </a:r>
            <a:r>
              <a:rPr u="sng">
                <a:hlinkClick r:id="rId2" invalidUrl="" action="" tgtFrame="" tooltip="" history="1" highlightClick="0" endSnd="0"/>
              </a:rPr>
              <a:t>facebook.com</a:t>
            </a:r>
          </a:p>
        </p:txBody>
      </p:sp>
      <p:sp>
        <p:nvSpPr>
          <p:cNvPr id="377" name="response from covey.town"/>
          <p:cNvSpPr/>
          <p:nvPr/>
        </p:nvSpPr>
        <p:spPr>
          <a:xfrm>
            <a:off x="3584509" y="2164512"/>
            <a:ext cx="2966714" cy="1358189"/>
          </a:xfrm>
          <a:prstGeom prst="rect">
            <a:avLst/>
          </a:prstGeom>
          <a:solidFill>
            <a:srgbClr val="CC2A2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r>
              <a:t>response from </a:t>
            </a:r>
            <a:r>
              <a:rPr u="sng"/>
              <a:t>covey.town</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3" grpId="1"/>
      <p:bldP build="whole" bldLvl="1" animBg="1" rev="0" advAuto="0" spid="374" grpId="2"/>
      <p:bldP build="whole" bldLvl="1" animBg="1" rev="0" advAuto="0" spid="375" grpId="3"/>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Event Being Processed:"/>
          <p:cNvSpPr txBox="1"/>
          <p:nvPr/>
        </p:nvSpPr>
        <p:spPr>
          <a:xfrm>
            <a:off x="3186014" y="6731782"/>
            <a:ext cx="7425209"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5000">
                <a:solidFill>
                  <a:srgbClr val="000000"/>
                </a:solidFill>
                <a:latin typeface="Helvetica"/>
                <a:ea typeface="Helvetica"/>
                <a:cs typeface="Helvetica"/>
                <a:sym typeface="Helvetica"/>
              </a:defRPr>
            </a:lvl1pPr>
          </a:lstStyle>
          <a:p>
            <a:pPr/>
            <a:r>
              <a:t>Event Being Processed:</a:t>
            </a:r>
          </a:p>
        </p:txBody>
      </p:sp>
      <p:sp>
        <p:nvSpPr>
          <p:cNvPr id="380" name="The Event Loop"/>
          <p:cNvSpPr txBox="1"/>
          <p:nvPr>
            <p:ph type="title"/>
          </p:nvPr>
        </p:nvSpPr>
        <p:spPr>
          <a:xfrm>
            <a:off x="1206500" y="38100"/>
            <a:ext cx="21971000" cy="1433163"/>
          </a:xfrm>
          <a:prstGeom prst="rect">
            <a:avLst/>
          </a:prstGeom>
        </p:spPr>
        <p:txBody>
          <a:bodyPr/>
          <a:lstStyle/>
          <a:p>
            <a:pPr/>
            <a:r>
              <a:t>The Event Loop</a:t>
            </a:r>
          </a:p>
        </p:txBody>
      </p:sp>
      <p:sp>
        <p:nvSpPr>
          <p:cNvPr id="381" name="Slide Subtitle"/>
          <p:cNvSpPr txBox="1"/>
          <p:nvPr>
            <p:ph type="body" idx="21"/>
          </p:nvPr>
        </p:nvSpPr>
        <p:spPr>
          <a:prstGeom prst="rect">
            <a:avLst/>
          </a:prstGeom>
        </p:spPr>
        <p:txBody>
          <a:bodyPr/>
          <a:lstStyle/>
          <a:p>
            <a:pPr/>
          </a:p>
        </p:txBody>
      </p:sp>
      <p:sp>
        <p:nvSpPr>
          <p:cNvPr id="382" name="Event Queue"/>
          <p:cNvSpPr txBox="1"/>
          <p:nvPr/>
        </p:nvSpPr>
        <p:spPr>
          <a:xfrm>
            <a:off x="3393028" y="1354256"/>
            <a:ext cx="3092324" cy="752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i="1" sz="4000">
                <a:solidFill>
                  <a:srgbClr val="000000"/>
                </a:solidFill>
                <a:latin typeface="Helvetica"/>
                <a:ea typeface="Helvetica"/>
                <a:cs typeface="Helvetica"/>
                <a:sym typeface="Helvetica"/>
              </a:defRPr>
            </a:lvl1pPr>
          </a:lstStyle>
          <a:p>
            <a:pPr/>
            <a:r>
              <a:t>Event Queue</a:t>
            </a:r>
          </a:p>
        </p:txBody>
      </p:sp>
      <p:grpSp>
        <p:nvGrpSpPr>
          <p:cNvPr id="398" name="Group"/>
          <p:cNvGrpSpPr/>
          <p:nvPr/>
        </p:nvGrpSpPr>
        <p:grpSpPr>
          <a:xfrm>
            <a:off x="14536089" y="1985852"/>
            <a:ext cx="6642417" cy="4285053"/>
            <a:chOff x="0" y="0"/>
            <a:chExt cx="6642416" cy="4285052"/>
          </a:xfrm>
        </p:grpSpPr>
        <p:sp>
          <p:nvSpPr>
            <p:cNvPr id="383" name="Rectangle"/>
            <p:cNvSpPr/>
            <p:nvPr/>
          </p:nvSpPr>
          <p:spPr>
            <a:xfrm>
              <a:off x="0" y="0"/>
              <a:ext cx="6642417" cy="3540217"/>
            </a:xfrm>
            <a:prstGeom prst="rect">
              <a:avLst/>
            </a:prstGeom>
            <a:solidFill>
              <a:srgbClr val="3284CC"/>
            </a:solidFill>
            <a:ln w="12700" cap="flat">
              <a:noFill/>
              <a:miter lim="400000"/>
            </a:ln>
            <a:effectLst>
              <a:outerShdw sx="100000" sy="100000" kx="0" ky="0" algn="b" rotWithShape="0" blurRad="50800" dist="25400" dir="5400000">
                <a:srgbClr val="000000">
                  <a:alpha val="50000"/>
                </a:srgbClr>
              </a:outerShdw>
            </a:effectLst>
          </p:spPr>
          <p:txBody>
            <a:bodyPr wrap="square" lIns="71437" tIns="71437" rIns="71437" bIns="71437" numCol="1" anchor="ctr">
              <a:noAutofit/>
            </a:bodyPr>
            <a:lstStyle/>
            <a:p>
              <a:pPr defTabSz="821531">
                <a:defRPr sz="3200">
                  <a:solidFill>
                    <a:srgbClr val="FFFFFF"/>
                  </a:solidFill>
                  <a:latin typeface="Helvetica Light"/>
                  <a:ea typeface="Helvetica Light"/>
                  <a:cs typeface="Helvetica Light"/>
                  <a:sym typeface="Helvetica Light"/>
                </a:defRPr>
              </a:pPr>
            </a:p>
          </p:txBody>
        </p:sp>
        <p:grpSp>
          <p:nvGrpSpPr>
            <p:cNvPr id="386" name="Group"/>
            <p:cNvGrpSpPr/>
            <p:nvPr/>
          </p:nvGrpSpPr>
          <p:grpSpPr>
            <a:xfrm>
              <a:off x="1344745" y="319065"/>
              <a:ext cx="873301" cy="2902087"/>
              <a:chOff x="0" y="0"/>
              <a:chExt cx="873299" cy="2902086"/>
            </a:xfrm>
          </p:grpSpPr>
          <p:sp>
            <p:nvSpPr>
              <p:cNvPr id="384" name="Rectangle"/>
              <p:cNvSpPr/>
              <p:nvPr/>
            </p:nvSpPr>
            <p:spPr>
              <a:xfrm>
                <a:off x="0" y="0"/>
                <a:ext cx="873300" cy="2327547"/>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385" name="thread 1"/>
              <p:cNvSpPr/>
              <p:nvPr/>
            </p:nvSpPr>
            <p:spPr>
              <a:xfrm>
                <a:off x="0" y="2328759"/>
                <a:ext cx="873300" cy="573328"/>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1400">
                    <a:solidFill>
                      <a:srgbClr val="000000"/>
                    </a:solidFill>
                    <a:latin typeface="Helvetica Light"/>
                    <a:ea typeface="Helvetica Light"/>
                    <a:cs typeface="Helvetica Light"/>
                    <a:sym typeface="Helvetica Light"/>
                  </a:defRPr>
                </a:lvl1pPr>
              </a:lstStyle>
              <a:p>
                <a:pPr/>
                <a:r>
                  <a:t>thread 1</a:t>
                </a:r>
              </a:p>
            </p:txBody>
          </p:sp>
        </p:grpSp>
        <p:grpSp>
          <p:nvGrpSpPr>
            <p:cNvPr id="389" name="Group"/>
            <p:cNvGrpSpPr/>
            <p:nvPr/>
          </p:nvGrpSpPr>
          <p:grpSpPr>
            <a:xfrm>
              <a:off x="2423868" y="319065"/>
              <a:ext cx="873300" cy="2902087"/>
              <a:chOff x="0" y="0"/>
              <a:chExt cx="873299" cy="2902086"/>
            </a:xfrm>
          </p:grpSpPr>
          <p:sp>
            <p:nvSpPr>
              <p:cNvPr id="387" name="Rectangle"/>
              <p:cNvSpPr/>
              <p:nvPr/>
            </p:nvSpPr>
            <p:spPr>
              <a:xfrm>
                <a:off x="0" y="0"/>
                <a:ext cx="873300" cy="2327547"/>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388" name="thread 2"/>
              <p:cNvSpPr/>
              <p:nvPr/>
            </p:nvSpPr>
            <p:spPr>
              <a:xfrm>
                <a:off x="0" y="2328759"/>
                <a:ext cx="873300" cy="573328"/>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1400">
                    <a:solidFill>
                      <a:srgbClr val="000000"/>
                    </a:solidFill>
                    <a:latin typeface="Helvetica Light"/>
                    <a:ea typeface="Helvetica Light"/>
                    <a:cs typeface="Helvetica Light"/>
                    <a:sym typeface="Helvetica Light"/>
                  </a:defRPr>
                </a:lvl1pPr>
              </a:lstStyle>
              <a:p>
                <a:pPr/>
                <a:r>
                  <a:t>thread 2</a:t>
                </a:r>
              </a:p>
            </p:txBody>
          </p:sp>
        </p:grpSp>
        <p:grpSp>
          <p:nvGrpSpPr>
            <p:cNvPr id="392" name="Group"/>
            <p:cNvGrpSpPr/>
            <p:nvPr/>
          </p:nvGrpSpPr>
          <p:grpSpPr>
            <a:xfrm>
              <a:off x="3502990" y="319065"/>
              <a:ext cx="873301" cy="2902087"/>
              <a:chOff x="0" y="0"/>
              <a:chExt cx="873299" cy="2902086"/>
            </a:xfrm>
          </p:grpSpPr>
          <p:sp>
            <p:nvSpPr>
              <p:cNvPr id="390" name="Rectangle"/>
              <p:cNvSpPr/>
              <p:nvPr/>
            </p:nvSpPr>
            <p:spPr>
              <a:xfrm>
                <a:off x="0" y="0"/>
                <a:ext cx="873300" cy="2327547"/>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391" name="thread 3"/>
              <p:cNvSpPr/>
              <p:nvPr/>
            </p:nvSpPr>
            <p:spPr>
              <a:xfrm>
                <a:off x="0" y="2328759"/>
                <a:ext cx="873300" cy="573328"/>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1400">
                    <a:solidFill>
                      <a:srgbClr val="000000"/>
                    </a:solidFill>
                    <a:latin typeface="Helvetica Light"/>
                    <a:ea typeface="Helvetica Light"/>
                    <a:cs typeface="Helvetica Light"/>
                    <a:sym typeface="Helvetica Light"/>
                  </a:defRPr>
                </a:lvl1pPr>
              </a:lstStyle>
              <a:p>
                <a:pPr/>
                <a:r>
                  <a:t>thread 3</a:t>
                </a:r>
              </a:p>
            </p:txBody>
          </p:sp>
        </p:grpSp>
        <p:grpSp>
          <p:nvGrpSpPr>
            <p:cNvPr id="395" name="Group"/>
            <p:cNvGrpSpPr/>
            <p:nvPr/>
          </p:nvGrpSpPr>
          <p:grpSpPr>
            <a:xfrm>
              <a:off x="5661235" y="319065"/>
              <a:ext cx="873301" cy="2902087"/>
              <a:chOff x="0" y="0"/>
              <a:chExt cx="873299" cy="2902086"/>
            </a:xfrm>
          </p:grpSpPr>
          <p:sp>
            <p:nvSpPr>
              <p:cNvPr id="393" name="Rectangle"/>
              <p:cNvSpPr/>
              <p:nvPr/>
            </p:nvSpPr>
            <p:spPr>
              <a:xfrm>
                <a:off x="0" y="0"/>
                <a:ext cx="873300" cy="2327547"/>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p:spPr>
            <p:txBody>
              <a:bodyPr wrap="square" lIns="71437" tIns="71437" rIns="71437" bIns="71437" numCol="1" anchor="ctr">
                <a:noAutofit/>
              </a:bodyPr>
              <a:lstStyle/>
              <a:p>
                <a:pPr defTabSz="821531">
                  <a:defRPr sz="3200">
                    <a:solidFill>
                      <a:srgbClr val="FFFFFF"/>
                    </a:solidFill>
                    <a:latin typeface="Helvetica Light"/>
                    <a:ea typeface="Helvetica Light"/>
                    <a:cs typeface="Helvetica Light"/>
                    <a:sym typeface="Helvetica Light"/>
                  </a:defRPr>
                </a:pPr>
              </a:p>
            </p:txBody>
          </p:sp>
          <p:sp>
            <p:nvSpPr>
              <p:cNvPr id="394" name="thread n"/>
              <p:cNvSpPr/>
              <p:nvPr/>
            </p:nvSpPr>
            <p:spPr>
              <a:xfrm>
                <a:off x="0" y="2328759"/>
                <a:ext cx="873300" cy="573328"/>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1400">
                    <a:solidFill>
                      <a:srgbClr val="000000"/>
                    </a:solidFill>
                    <a:latin typeface="Helvetica Light"/>
                    <a:ea typeface="Helvetica Light"/>
                    <a:cs typeface="Helvetica Light"/>
                    <a:sym typeface="Helvetica Light"/>
                  </a:defRPr>
                </a:lvl1pPr>
              </a:lstStyle>
              <a:p>
                <a:pPr/>
                <a:r>
                  <a:t>thread n</a:t>
                </a:r>
              </a:p>
            </p:txBody>
          </p:sp>
        </p:grpSp>
        <p:sp>
          <p:nvSpPr>
            <p:cNvPr id="396" name="…"/>
            <p:cNvSpPr txBox="1"/>
            <p:nvPr/>
          </p:nvSpPr>
          <p:spPr>
            <a:xfrm>
              <a:off x="4637952" y="2389807"/>
              <a:ext cx="761622" cy="8770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b="1" sz="8000">
                  <a:solidFill>
                    <a:srgbClr val="FFFFFF"/>
                  </a:solidFill>
                  <a:latin typeface="Helvetica"/>
                  <a:ea typeface="Helvetica"/>
                  <a:cs typeface="Helvetica"/>
                  <a:sym typeface="Helvetica"/>
                </a:defRPr>
              </a:lvl1pPr>
            </a:lstStyle>
            <a:p>
              <a:pPr/>
              <a:r>
                <a:t>…</a:t>
              </a:r>
            </a:p>
          </p:txBody>
        </p:sp>
        <p:sp>
          <p:nvSpPr>
            <p:cNvPr id="397" name="JS Engine"/>
            <p:cNvSpPr txBox="1"/>
            <p:nvPr/>
          </p:nvSpPr>
          <p:spPr>
            <a:xfrm>
              <a:off x="1625902" y="3470106"/>
              <a:ext cx="3390613" cy="8149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4200">
                  <a:solidFill>
                    <a:srgbClr val="000000"/>
                  </a:solidFill>
                  <a:latin typeface="Helvetica Light"/>
                  <a:ea typeface="Helvetica Light"/>
                  <a:cs typeface="Helvetica Light"/>
                  <a:sym typeface="Helvetica Light"/>
                </a:defRPr>
              </a:lvl1pPr>
            </a:lstStyle>
            <a:p>
              <a:pPr/>
              <a:r>
                <a:t>JS Engine</a:t>
              </a:r>
            </a:p>
          </p:txBody>
        </p:sp>
      </p:grpSp>
      <p:grpSp>
        <p:nvGrpSpPr>
          <p:cNvPr id="401" name="Group"/>
          <p:cNvGrpSpPr/>
          <p:nvPr/>
        </p:nvGrpSpPr>
        <p:grpSpPr>
          <a:xfrm>
            <a:off x="14680813" y="2088719"/>
            <a:ext cx="1003418" cy="3334483"/>
            <a:chOff x="0" y="0"/>
            <a:chExt cx="1003416" cy="3334481"/>
          </a:xfrm>
        </p:grpSpPr>
        <p:sp>
          <p:nvSpPr>
            <p:cNvPr id="399" name="Rectangle"/>
            <p:cNvSpPr/>
            <p:nvPr/>
          </p:nvSpPr>
          <p:spPr>
            <a:xfrm>
              <a:off x="0" y="0"/>
              <a:ext cx="1003417" cy="2674339"/>
            </a:xfrm>
            <a:prstGeom prst="rect">
              <a:avLst/>
            </a:prstGeom>
            <a:gradFill flip="none" rotWithShape="1">
              <a:gsLst>
                <a:gs pos="0">
                  <a:srgbClr val="FDD6CF"/>
                </a:gs>
                <a:gs pos="100000">
                  <a:srgbClr val="FFA996"/>
                </a:gs>
              </a:gsLst>
              <a:lin ang="5400000" scaled="0"/>
            </a:gradFill>
            <a:ln w="25400" cap="flat">
              <a:solidFill>
                <a:srgbClr val="000000"/>
              </a:solidFill>
              <a:prstDash val="solid"/>
              <a:miter lim="400000"/>
            </a:ln>
            <a:effectLst>
              <a:outerShdw sx="100000" sy="100000" kx="0" ky="0" algn="b" rotWithShape="0" blurRad="50800" dist="25400" dir="5400000">
                <a:srgbClr val="000000">
                  <a:alpha val="50000"/>
                </a:srgbClr>
              </a:outerShdw>
            </a:effectLst>
          </p:spPr>
          <p:txBody>
            <a:bodyPr wrap="square" lIns="71437" tIns="71437" rIns="71437" bIns="71437" numCol="1" anchor="ctr">
              <a:noAutofit/>
            </a:bodyPr>
            <a:lstStyle/>
            <a:p>
              <a:pPr defTabSz="821531">
                <a:defRPr b="1" sz="2800">
                  <a:solidFill>
                    <a:srgbClr val="000000"/>
                  </a:solidFill>
                  <a:latin typeface="Helvetica"/>
                  <a:ea typeface="Helvetica"/>
                  <a:cs typeface="Helvetica"/>
                  <a:sym typeface="Helvetica"/>
                </a:defRPr>
              </a:pPr>
            </a:p>
          </p:txBody>
        </p:sp>
        <p:sp>
          <p:nvSpPr>
            <p:cNvPr id="400" name="event loop"/>
            <p:cNvSpPr/>
            <p:nvPr/>
          </p:nvSpPr>
          <p:spPr>
            <a:xfrm>
              <a:off x="0" y="2675732"/>
              <a:ext cx="1003417" cy="658750"/>
            </a:xfrm>
            <a:prstGeom prst="rect">
              <a:avLst/>
            </a:prstGeom>
            <a:gradFill flip="none" rotWithShape="1">
              <a:gsLst>
                <a:gs pos="0">
                  <a:srgbClr val="FDD6CF"/>
                </a:gs>
                <a:gs pos="100000">
                  <a:srgbClr val="FFA996"/>
                </a:gs>
              </a:gsLst>
              <a:lin ang="5400000" scaled="0"/>
            </a:gradFill>
            <a:ln w="25400" cap="flat">
              <a:solidFill>
                <a:srgbClr val="000000"/>
              </a:solidFill>
              <a:prstDash val="solid"/>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b="1" sz="1600">
                  <a:solidFill>
                    <a:srgbClr val="000000"/>
                  </a:solidFill>
                  <a:latin typeface="Helvetica"/>
                  <a:ea typeface="Helvetica"/>
                  <a:cs typeface="Helvetica"/>
                  <a:sym typeface="Helvetica"/>
                </a:defRPr>
              </a:lvl1pPr>
            </a:lstStyle>
            <a:p>
              <a:pPr/>
              <a:r>
                <a:t>event loop</a:t>
              </a:r>
            </a:p>
          </p:txBody>
        </p:sp>
      </p:grpSp>
      <p:sp>
        <p:nvSpPr>
          <p:cNvPr id="402" name="Rectangle"/>
          <p:cNvSpPr/>
          <p:nvPr/>
        </p:nvSpPr>
        <p:spPr>
          <a:xfrm>
            <a:off x="3405516" y="2071495"/>
            <a:ext cx="12285811" cy="1544223"/>
          </a:xfrm>
          <a:prstGeom prst="rect">
            <a:avLst/>
          </a:prstGeom>
          <a:solidFill>
            <a:srgbClr val="648299"/>
          </a:solidFill>
          <a:ln w="12700">
            <a:miter lim="400000"/>
          </a:ln>
          <a:effectLst>
            <a:outerShdw sx="100000" sy="100000" kx="0" ky="0" algn="b" rotWithShape="0" blurRad="50800" dist="25400" dir="5400000">
              <a:srgbClr val="000000">
                <a:alpha val="50000"/>
              </a:srgbClr>
            </a:outerShdw>
          </a:effectLst>
        </p:spPr>
        <p:txBody>
          <a:bodyPr lIns="71437" tIns="71437" rIns="71437" bIns="71437" anchor="ctr"/>
          <a:lstStyle/>
          <a:p>
            <a:pPr defTabSz="821531">
              <a:defRPr b="1" sz="2000">
                <a:solidFill>
                  <a:srgbClr val="000000"/>
                </a:solidFill>
                <a:latin typeface="Helvetica"/>
                <a:ea typeface="Helvetica"/>
                <a:cs typeface="Helvetica"/>
                <a:sym typeface="Helvetica"/>
              </a:defRPr>
            </a:pPr>
          </a:p>
        </p:txBody>
      </p:sp>
      <p:sp>
        <p:nvSpPr>
          <p:cNvPr id="403" name="Are there any listeners registered for this event?"/>
          <p:cNvSpPr txBox="1"/>
          <p:nvPr/>
        </p:nvSpPr>
        <p:spPr>
          <a:xfrm>
            <a:off x="6794319" y="8901245"/>
            <a:ext cx="13661391"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Are there any listeners registered for this event?</a:t>
            </a:r>
          </a:p>
        </p:txBody>
      </p:sp>
      <p:sp>
        <p:nvSpPr>
          <p:cNvPr id="404" name="If so, call listener with event"/>
          <p:cNvSpPr txBox="1"/>
          <p:nvPr/>
        </p:nvSpPr>
        <p:spPr>
          <a:xfrm>
            <a:off x="8214360" y="9874980"/>
            <a:ext cx="7955281"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If so, call listener with event</a:t>
            </a:r>
          </a:p>
        </p:txBody>
      </p:sp>
      <p:sp>
        <p:nvSpPr>
          <p:cNvPr id="405" name="After the listener is finished, repeat"/>
          <p:cNvSpPr txBox="1"/>
          <p:nvPr/>
        </p:nvSpPr>
        <p:spPr>
          <a:xfrm>
            <a:off x="8205732" y="10857674"/>
            <a:ext cx="999045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After the listener is finished, repeat</a:t>
            </a:r>
          </a:p>
        </p:txBody>
      </p:sp>
      <p:sp>
        <p:nvSpPr>
          <p:cNvPr id="406" name="response from covey.town"/>
          <p:cNvSpPr/>
          <p:nvPr/>
        </p:nvSpPr>
        <p:spPr>
          <a:xfrm>
            <a:off x="3584509" y="7767987"/>
            <a:ext cx="2966714" cy="1358190"/>
          </a:xfrm>
          <a:prstGeom prst="rect">
            <a:avLst/>
          </a:prstGeom>
          <a:solidFill>
            <a:srgbClr val="CC2A23"/>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r>
              <a:t>response from </a:t>
            </a:r>
            <a:r>
              <a:rPr u="sng"/>
              <a:t>covey.town</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4" grpId="2"/>
      <p:bldP build="whole" bldLvl="1" animBg="1" rev="0" advAuto="0" spid="405" grpId="3"/>
      <p:bldP build="whole" bldLvl="1" animBg="1" rev="0" advAuto="0" spid="403"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8" name="The Event Loop"/>
          <p:cNvSpPr txBox="1"/>
          <p:nvPr>
            <p:ph type="title"/>
          </p:nvPr>
        </p:nvSpPr>
        <p:spPr>
          <a:prstGeom prst="rect">
            <a:avLst/>
          </a:prstGeom>
        </p:spPr>
        <p:txBody>
          <a:bodyPr/>
          <a:lstStyle/>
          <a:p>
            <a:pPr/>
            <a:r>
              <a:t>The Event Loop</a:t>
            </a:r>
          </a:p>
        </p:txBody>
      </p:sp>
      <p:sp>
        <p:nvSpPr>
          <p:cNvPr id="409" name="Slide Subtitle"/>
          <p:cNvSpPr txBox="1"/>
          <p:nvPr>
            <p:ph type="body" idx="21"/>
          </p:nvPr>
        </p:nvSpPr>
        <p:spPr>
          <a:prstGeom prst="rect">
            <a:avLst/>
          </a:prstGeom>
        </p:spPr>
        <p:txBody>
          <a:bodyPr/>
          <a:lstStyle/>
          <a:p>
            <a:pPr/>
          </a:p>
        </p:txBody>
      </p:sp>
      <p:sp>
        <p:nvSpPr>
          <p:cNvPr id="410" name="Remember that JS is event-driven…"/>
          <p:cNvSpPr txBox="1"/>
          <p:nvPr>
            <p:ph type="body" idx="1"/>
          </p:nvPr>
        </p:nvSpPr>
        <p:spPr>
          <a:prstGeom prst="rect">
            <a:avLst/>
          </a:prstGeom>
        </p:spPr>
        <p:txBody>
          <a:bodyPr/>
          <a:lstStyle/>
          <a:p>
            <a:pPr/>
            <a:r>
              <a:t>Remember that JS is </a:t>
            </a:r>
            <a:r>
              <a:rPr b="1"/>
              <a:t>event-driven</a:t>
            </a:r>
            <a:endParaRPr sz="6200"/>
          </a:p>
          <a:p>
            <a:pPr marL="0" indent="0" defTabSz="457200">
              <a:lnSpc>
                <a:spcPct val="100000"/>
              </a:lnSpc>
              <a:spcBef>
                <a:spcPts val="0"/>
              </a:spcBef>
              <a:buSzTx/>
              <a:buNone/>
              <a:defRPr i="1" sz="2800">
                <a:solidFill>
                  <a:srgbClr val="808080"/>
                </a:solidFill>
                <a:latin typeface="Courier"/>
                <a:ea typeface="Courier"/>
                <a:cs typeface="Courier"/>
                <a:sym typeface="Courier"/>
              </a:defRPr>
            </a:pPr>
            <a:r>
              <a:rPr b="1">
                <a:solidFill>
                  <a:srgbClr val="66187A"/>
                </a:solidFill>
              </a:rPr>
              <a:t>axios</a:t>
            </a:r>
            <a:r>
              <a:rPr i="0">
                <a:solidFill>
                  <a:srgbClr val="000000"/>
                </a:solidFill>
              </a:rPr>
              <a:t>.</a:t>
            </a:r>
            <a:r>
              <a:rPr i="0">
                <a:solidFill>
                  <a:srgbClr val="7A7A43"/>
                </a:solidFill>
              </a:rPr>
              <a:t>get</a:t>
            </a:r>
            <a:r>
              <a:rPr i="0">
                <a:solidFill>
                  <a:srgbClr val="000000"/>
                </a:solidFill>
              </a:rPr>
              <a:t>(</a:t>
            </a:r>
            <a:r>
              <a:rPr b="1" i="0">
                <a:solidFill>
                  <a:srgbClr val="018001"/>
                </a:solidFill>
              </a:rPr>
              <a:t>'https://rest-example.covey.town/'</a:t>
            </a:r>
            <a:r>
              <a:rPr i="0">
                <a:solidFill>
                  <a:srgbClr val="000000"/>
                </a:solidFill>
              </a:rPr>
              <a:t>) </a:t>
            </a:r>
            <a:r>
              <a:t>// axios is a popular library for making HTTP requests</a:t>
            </a:r>
          </a:p>
          <a:p>
            <a:pPr marL="0" indent="0" defTabSz="457200">
              <a:lnSpc>
                <a:spcPct val="100000"/>
              </a:lnSpc>
              <a:spcBef>
                <a:spcPts val="0"/>
              </a:spcBef>
              <a:buSzTx/>
              <a:buNone/>
              <a:defRPr sz="2800">
                <a:latin typeface="Courier"/>
                <a:ea typeface="Courier"/>
                <a:cs typeface="Courier"/>
                <a:sym typeface="Courier"/>
              </a:defRPr>
            </a:pPr>
            <a:r>
              <a:rPr i="1">
                <a:solidFill>
                  <a:srgbClr val="808080"/>
                </a:solidFill>
              </a:rPr>
              <a:t>  </a:t>
            </a:r>
            <a:r>
              <a:t>.</a:t>
            </a:r>
            <a:r>
              <a:rPr>
                <a:solidFill>
                  <a:srgbClr val="7A7A43"/>
                </a:solidFill>
              </a:rPr>
              <a:t>then</a:t>
            </a:r>
            <a:r>
              <a:t>((response) =&gt;{</a:t>
            </a:r>
          </a:p>
          <a:p>
            <a:pPr marL="0" indent="0" defTabSz="457200">
              <a:lnSpc>
                <a:spcPct val="100000"/>
              </a:lnSpc>
              <a:spcBef>
                <a:spcPts val="0"/>
              </a:spcBef>
              <a:buSzTx/>
              <a:buNone/>
              <a:defRPr b="1" sz="28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'Heard back from server'</a:t>
            </a:r>
            <a:r>
              <a:rPr b="0">
                <a:solidFill>
                  <a:srgbClr val="000000"/>
                </a:solidFill>
              </a:rPr>
              <a:t>);</a:t>
            </a:r>
            <a:endParaRPr b="0">
              <a:solidFill>
                <a:srgbClr val="000000"/>
              </a:solidFill>
            </a:endParaRPr>
          </a:p>
          <a:p>
            <a:pPr marL="0" indent="0" defTabSz="457200">
              <a:lnSpc>
                <a:spcPct val="100000"/>
              </a:lnSpc>
              <a:spcBef>
                <a:spcPts val="0"/>
              </a:spcBef>
              <a:buSzTx/>
              <a:buNone/>
              <a:defRPr sz="2800">
                <a:latin typeface="Courier"/>
                <a:ea typeface="Courier"/>
                <a:cs typeface="Courier"/>
                <a:sym typeface="Courier"/>
              </a:defRPr>
            </a:pPr>
            <a:r>
              <a:t>  </a:t>
            </a:r>
            <a:r>
              <a:rPr b="1" i="1">
                <a:solidFill>
                  <a:srgbClr val="66187A"/>
                </a:solidFill>
              </a:rPr>
              <a:t>console</a:t>
            </a:r>
            <a:r>
              <a:t>.</a:t>
            </a:r>
            <a:r>
              <a:rPr>
                <a:solidFill>
                  <a:srgbClr val="7A7A43"/>
                </a:solidFill>
              </a:rPr>
              <a:t>log</a:t>
            </a:r>
            <a:r>
              <a:t>(response.</a:t>
            </a:r>
            <a:r>
              <a:rPr b="1">
                <a:solidFill>
                  <a:srgbClr val="66187A"/>
                </a:solidFill>
              </a:rPr>
              <a:t>data</a:t>
            </a:r>
            <a:r>
              <a:t>);</a:t>
            </a:r>
          </a:p>
          <a:p>
            <a:pPr marL="0" indent="0" defTabSz="457200">
              <a:lnSpc>
                <a:spcPct val="100000"/>
              </a:lnSpc>
              <a:spcBef>
                <a:spcPts val="0"/>
              </a:spcBef>
              <a:buSzTx/>
              <a:buNone/>
              <a:defRPr sz="2800">
                <a:latin typeface="Courier"/>
                <a:ea typeface="Courier"/>
                <a:cs typeface="Courier"/>
                <a:sym typeface="Courier"/>
              </a:defRPr>
            </a:pPr>
            <a:r>
              <a:t>});</a:t>
            </a:r>
          </a:p>
          <a:p>
            <a:pPr/>
            <a:r>
              <a:t>Event loop is responsible for dispatching events when they occur</a:t>
            </a:r>
          </a:p>
          <a:p>
            <a:pPr/>
            <a:r>
              <a:t>Main thread for event loop (buried somewhere in NodeJS) :</a:t>
            </a:r>
          </a:p>
          <a:p>
            <a:pPr marL="0" indent="0" defTabSz="821531">
              <a:lnSpc>
                <a:spcPct val="100000"/>
              </a:lnSpc>
              <a:spcBef>
                <a:spcPts val="0"/>
              </a:spcBef>
              <a:buSzTx/>
              <a:buNone/>
              <a:defRPr sz="5000">
                <a:latin typeface="Consolas"/>
                <a:ea typeface="Consolas"/>
                <a:cs typeface="Consolas"/>
                <a:sym typeface="Consolas"/>
              </a:defRPr>
            </a:pPr>
            <a:r>
              <a:rPr>
                <a:solidFill>
                  <a:srgbClr val="942192"/>
                </a:solidFill>
              </a:rPr>
              <a:t>while</a:t>
            </a:r>
            <a:r>
              <a:t>(queue.</a:t>
            </a:r>
            <a:r>
              <a:rPr>
                <a:solidFill>
                  <a:srgbClr val="0432FF"/>
                </a:solidFill>
              </a:rPr>
              <a:t>waitForMessage</a:t>
            </a:r>
            <a:r>
              <a:t>()){</a:t>
            </a:r>
          </a:p>
          <a:p>
            <a:pPr marL="0" indent="0" defTabSz="821531">
              <a:lnSpc>
                <a:spcPct val="100000"/>
              </a:lnSpc>
              <a:spcBef>
                <a:spcPts val="0"/>
              </a:spcBef>
              <a:buSzTx/>
              <a:buNone/>
              <a:defRPr sz="5000">
                <a:latin typeface="Consolas"/>
                <a:ea typeface="Consolas"/>
                <a:cs typeface="Consolas"/>
                <a:sym typeface="Consolas"/>
              </a:defRPr>
            </a:pPr>
            <a:r>
              <a:t>  queue.</a:t>
            </a:r>
            <a:r>
              <a:rPr>
                <a:solidFill>
                  <a:srgbClr val="0432FF"/>
                </a:solidFill>
              </a:rPr>
              <a:t>processNextMessage</a:t>
            </a:r>
            <a:r>
              <a:t>();</a:t>
            </a:r>
          </a:p>
          <a:p>
            <a:pPr marL="0" indent="0" defTabSz="821531">
              <a:lnSpc>
                <a:spcPct val="100000"/>
              </a:lnSpc>
              <a:spcBef>
                <a:spcPts val="0"/>
              </a:spcBef>
              <a:buSzTx/>
              <a:buNone/>
              <a:defRPr sz="5000">
                <a:latin typeface="Consolas"/>
                <a:ea typeface="Consolas"/>
                <a:cs typeface="Consolas"/>
                <a:sym typeface="Consolas"/>
              </a:defRPr>
            </a:pPr>
            <a:r>
              <a: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Run-to-completion semantics"/>
          <p:cNvSpPr txBox="1"/>
          <p:nvPr>
            <p:ph type="title"/>
          </p:nvPr>
        </p:nvSpPr>
        <p:spPr>
          <a:prstGeom prst="rect">
            <a:avLst/>
          </a:prstGeom>
        </p:spPr>
        <p:txBody>
          <a:bodyPr/>
          <a:lstStyle/>
          <a:p>
            <a:pPr/>
            <a:r>
              <a:t>Run-to-completion semantics</a:t>
            </a:r>
          </a:p>
        </p:txBody>
      </p:sp>
      <p:sp>
        <p:nvSpPr>
          <p:cNvPr id="413" name="Slide Subtitle"/>
          <p:cNvSpPr txBox="1"/>
          <p:nvPr>
            <p:ph type="body" idx="21"/>
          </p:nvPr>
        </p:nvSpPr>
        <p:spPr>
          <a:prstGeom prst="rect">
            <a:avLst/>
          </a:prstGeom>
        </p:spPr>
        <p:txBody>
          <a:bodyPr/>
          <a:lstStyle/>
          <a:p>
            <a:pPr/>
          </a:p>
        </p:txBody>
      </p:sp>
      <p:sp>
        <p:nvSpPr>
          <p:cNvPr id="414" name="Run-to-completion…"/>
          <p:cNvSpPr txBox="1"/>
          <p:nvPr>
            <p:ph type="body" idx="1"/>
          </p:nvPr>
        </p:nvSpPr>
        <p:spPr>
          <a:prstGeom prst="rect">
            <a:avLst/>
          </a:prstGeom>
        </p:spPr>
        <p:txBody>
          <a:bodyPr/>
          <a:lstStyle/>
          <a:p>
            <a:pPr/>
            <a:r>
              <a:t>Run-to-completion</a:t>
            </a:r>
          </a:p>
          <a:p>
            <a:pPr lvl="1"/>
            <a:r>
              <a:t>The function handling an event and the functions that it (transitively) synchronously calls will keep executing until the function finishes.</a:t>
            </a:r>
          </a:p>
          <a:p>
            <a:pPr lvl="1"/>
            <a:r>
              <a:t>The JS engine will not handle the next event until the event handler finishes.</a:t>
            </a:r>
          </a:p>
        </p:txBody>
      </p:sp>
      <p:sp>
        <p:nvSpPr>
          <p:cNvPr id="415" name="handler1"/>
          <p:cNvSpPr txBox="1"/>
          <p:nvPr/>
        </p:nvSpPr>
        <p:spPr>
          <a:xfrm>
            <a:off x="7945041" y="9221392"/>
            <a:ext cx="1959687"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handler1</a:t>
            </a:r>
          </a:p>
        </p:txBody>
      </p:sp>
      <p:sp>
        <p:nvSpPr>
          <p:cNvPr id="416" name="f"/>
          <p:cNvSpPr txBox="1"/>
          <p:nvPr/>
        </p:nvSpPr>
        <p:spPr>
          <a:xfrm>
            <a:off x="11169650" y="8516981"/>
            <a:ext cx="282677"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f</a:t>
            </a:r>
          </a:p>
        </p:txBody>
      </p:sp>
      <p:sp>
        <p:nvSpPr>
          <p:cNvPr id="417" name="h"/>
          <p:cNvSpPr txBox="1"/>
          <p:nvPr/>
        </p:nvSpPr>
        <p:spPr>
          <a:xfrm>
            <a:off x="11106099" y="9578581"/>
            <a:ext cx="409779"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h</a:t>
            </a:r>
          </a:p>
        </p:txBody>
      </p:sp>
      <p:sp>
        <p:nvSpPr>
          <p:cNvPr id="418" name="g"/>
          <p:cNvSpPr txBox="1"/>
          <p:nvPr/>
        </p:nvSpPr>
        <p:spPr>
          <a:xfrm>
            <a:off x="13567629" y="8516981"/>
            <a:ext cx="434926"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g</a:t>
            </a:r>
          </a:p>
        </p:txBody>
      </p:sp>
      <p:sp>
        <p:nvSpPr>
          <p:cNvPr id="419" name="handler2"/>
          <p:cNvSpPr txBox="1"/>
          <p:nvPr/>
        </p:nvSpPr>
        <p:spPr>
          <a:xfrm>
            <a:off x="7945041" y="11754664"/>
            <a:ext cx="1959687"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handler2</a:t>
            </a:r>
          </a:p>
        </p:txBody>
      </p:sp>
      <p:sp>
        <p:nvSpPr>
          <p:cNvPr id="420" name="Line"/>
          <p:cNvSpPr/>
          <p:nvPr/>
        </p:nvSpPr>
        <p:spPr>
          <a:xfrm>
            <a:off x="11622799" y="8933362"/>
            <a:ext cx="1785938"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21" name="Line"/>
          <p:cNvSpPr/>
          <p:nvPr/>
        </p:nvSpPr>
        <p:spPr>
          <a:xfrm>
            <a:off x="11622799" y="9994506"/>
            <a:ext cx="1785938"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22" name="..."/>
          <p:cNvSpPr txBox="1"/>
          <p:nvPr/>
        </p:nvSpPr>
        <p:spPr>
          <a:xfrm>
            <a:off x="13516651" y="9578581"/>
            <a:ext cx="536881"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a:t>
            </a:r>
          </a:p>
        </p:txBody>
      </p:sp>
      <p:sp>
        <p:nvSpPr>
          <p:cNvPr id="423" name="Line"/>
          <p:cNvSpPr/>
          <p:nvPr/>
        </p:nvSpPr>
        <p:spPr>
          <a:xfrm flipV="1">
            <a:off x="9985431" y="9029412"/>
            <a:ext cx="1060220" cy="386660"/>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24" name="Line"/>
          <p:cNvSpPr/>
          <p:nvPr/>
        </p:nvSpPr>
        <p:spPr>
          <a:xfrm>
            <a:off x="14161445" y="9994506"/>
            <a:ext cx="1785939"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25" name="i"/>
          <p:cNvSpPr txBox="1"/>
          <p:nvPr/>
        </p:nvSpPr>
        <p:spPr>
          <a:xfrm>
            <a:off x="16117888" y="9578581"/>
            <a:ext cx="257075"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i</a:t>
            </a:r>
          </a:p>
        </p:txBody>
      </p:sp>
      <p:sp>
        <p:nvSpPr>
          <p:cNvPr id="426" name="Line"/>
          <p:cNvSpPr/>
          <p:nvPr/>
        </p:nvSpPr>
        <p:spPr>
          <a:xfrm>
            <a:off x="10098950" y="9678941"/>
            <a:ext cx="961777" cy="382765"/>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27" name="Line"/>
          <p:cNvSpPr/>
          <p:nvPr/>
        </p:nvSpPr>
        <p:spPr>
          <a:xfrm>
            <a:off x="10277543" y="12143408"/>
            <a:ext cx="1228351"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28" name="j"/>
          <p:cNvSpPr txBox="1"/>
          <p:nvPr/>
        </p:nvSpPr>
        <p:spPr>
          <a:xfrm>
            <a:off x="13656555" y="11798920"/>
            <a:ext cx="257074"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j</a:t>
            </a:r>
          </a:p>
        </p:txBody>
      </p:sp>
      <p:sp>
        <p:nvSpPr>
          <p:cNvPr id="429" name="..."/>
          <p:cNvSpPr txBox="1"/>
          <p:nvPr/>
        </p:nvSpPr>
        <p:spPr>
          <a:xfrm>
            <a:off x="11576035" y="11846950"/>
            <a:ext cx="536881"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a:t>
            </a:r>
          </a:p>
        </p:txBody>
      </p:sp>
      <p:sp>
        <p:nvSpPr>
          <p:cNvPr id="430" name="Line"/>
          <p:cNvSpPr/>
          <p:nvPr/>
        </p:nvSpPr>
        <p:spPr>
          <a:xfrm>
            <a:off x="6905900" y="8940722"/>
            <a:ext cx="1" cy="3636763"/>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31" name="processing of event queue"/>
          <p:cNvSpPr txBox="1"/>
          <p:nvPr/>
        </p:nvSpPr>
        <p:spPr>
          <a:xfrm>
            <a:off x="4946886" y="7884828"/>
            <a:ext cx="3918030" cy="1235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processing of event queue</a:t>
            </a:r>
          </a:p>
        </p:txBody>
      </p:sp>
      <p:sp>
        <p:nvSpPr>
          <p:cNvPr id="432" name="Line"/>
          <p:cNvSpPr/>
          <p:nvPr/>
        </p:nvSpPr>
        <p:spPr>
          <a:xfrm>
            <a:off x="12251580" y="12204267"/>
            <a:ext cx="1228350"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Implications of run-to-completion"/>
          <p:cNvSpPr txBox="1"/>
          <p:nvPr>
            <p:ph type="title"/>
          </p:nvPr>
        </p:nvSpPr>
        <p:spPr>
          <a:prstGeom prst="rect">
            <a:avLst/>
          </a:prstGeom>
        </p:spPr>
        <p:txBody>
          <a:bodyPr/>
          <a:lstStyle/>
          <a:p>
            <a:pPr/>
            <a:r>
              <a:t>Implications of run-to-completion</a:t>
            </a:r>
          </a:p>
        </p:txBody>
      </p:sp>
      <p:sp>
        <p:nvSpPr>
          <p:cNvPr id="435" name="Slide Subtitle"/>
          <p:cNvSpPr txBox="1"/>
          <p:nvPr>
            <p:ph type="body" idx="21"/>
          </p:nvPr>
        </p:nvSpPr>
        <p:spPr>
          <a:prstGeom prst="rect">
            <a:avLst/>
          </a:prstGeom>
        </p:spPr>
        <p:txBody>
          <a:bodyPr/>
          <a:lstStyle/>
          <a:p>
            <a:pPr/>
          </a:p>
        </p:txBody>
      </p:sp>
      <p:sp>
        <p:nvSpPr>
          <p:cNvPr id="436" name="Good news: no other code will run until you finish (no worries about other threads overwriting your data)"/>
          <p:cNvSpPr txBox="1"/>
          <p:nvPr>
            <p:ph type="body" idx="1"/>
          </p:nvPr>
        </p:nvSpPr>
        <p:spPr>
          <a:prstGeom prst="rect">
            <a:avLst/>
          </a:prstGeom>
        </p:spPr>
        <p:txBody>
          <a:bodyPr/>
          <a:lstStyle/>
          <a:p>
            <a:pPr/>
            <a:r>
              <a:t>Good news: no other code will run until you finish (no worries about other threads overwriting your data)</a:t>
            </a:r>
          </a:p>
        </p:txBody>
      </p:sp>
      <p:sp>
        <p:nvSpPr>
          <p:cNvPr id="437" name="handler1"/>
          <p:cNvSpPr txBox="1"/>
          <p:nvPr/>
        </p:nvSpPr>
        <p:spPr>
          <a:xfrm>
            <a:off x="8386543" y="8102920"/>
            <a:ext cx="1959687"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handler1</a:t>
            </a:r>
          </a:p>
        </p:txBody>
      </p:sp>
      <p:sp>
        <p:nvSpPr>
          <p:cNvPr id="438" name="f"/>
          <p:cNvSpPr txBox="1"/>
          <p:nvPr/>
        </p:nvSpPr>
        <p:spPr>
          <a:xfrm>
            <a:off x="11611152" y="7398509"/>
            <a:ext cx="282678"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f</a:t>
            </a:r>
          </a:p>
        </p:txBody>
      </p:sp>
      <p:sp>
        <p:nvSpPr>
          <p:cNvPr id="439" name="h"/>
          <p:cNvSpPr txBox="1"/>
          <p:nvPr/>
        </p:nvSpPr>
        <p:spPr>
          <a:xfrm>
            <a:off x="11547602" y="8460108"/>
            <a:ext cx="409779"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h</a:t>
            </a:r>
          </a:p>
        </p:txBody>
      </p:sp>
      <p:sp>
        <p:nvSpPr>
          <p:cNvPr id="440" name="g"/>
          <p:cNvSpPr txBox="1"/>
          <p:nvPr/>
        </p:nvSpPr>
        <p:spPr>
          <a:xfrm>
            <a:off x="14009131" y="7398509"/>
            <a:ext cx="434925"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g</a:t>
            </a:r>
          </a:p>
        </p:txBody>
      </p:sp>
      <p:sp>
        <p:nvSpPr>
          <p:cNvPr id="441" name="handler2"/>
          <p:cNvSpPr txBox="1"/>
          <p:nvPr/>
        </p:nvSpPr>
        <p:spPr>
          <a:xfrm>
            <a:off x="8386543" y="10636192"/>
            <a:ext cx="1959687"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handler2</a:t>
            </a:r>
          </a:p>
        </p:txBody>
      </p:sp>
      <p:sp>
        <p:nvSpPr>
          <p:cNvPr id="442" name="Line"/>
          <p:cNvSpPr/>
          <p:nvPr/>
        </p:nvSpPr>
        <p:spPr>
          <a:xfrm>
            <a:off x="12064301" y="7814890"/>
            <a:ext cx="1785939"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43" name="Line"/>
          <p:cNvSpPr/>
          <p:nvPr/>
        </p:nvSpPr>
        <p:spPr>
          <a:xfrm>
            <a:off x="12064301" y="8876033"/>
            <a:ext cx="1785939"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44" name="..."/>
          <p:cNvSpPr txBox="1"/>
          <p:nvPr/>
        </p:nvSpPr>
        <p:spPr>
          <a:xfrm>
            <a:off x="13958153" y="8460108"/>
            <a:ext cx="536881"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a:t>
            </a:r>
          </a:p>
        </p:txBody>
      </p:sp>
      <p:sp>
        <p:nvSpPr>
          <p:cNvPr id="445" name="Line"/>
          <p:cNvSpPr/>
          <p:nvPr/>
        </p:nvSpPr>
        <p:spPr>
          <a:xfrm flipV="1">
            <a:off x="10426934" y="7910940"/>
            <a:ext cx="1060219" cy="386660"/>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46" name="Line"/>
          <p:cNvSpPr/>
          <p:nvPr/>
        </p:nvSpPr>
        <p:spPr>
          <a:xfrm>
            <a:off x="14602947" y="8876033"/>
            <a:ext cx="1785938"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47" name="i"/>
          <p:cNvSpPr txBox="1"/>
          <p:nvPr/>
        </p:nvSpPr>
        <p:spPr>
          <a:xfrm>
            <a:off x="16559390" y="8460108"/>
            <a:ext cx="257074"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i</a:t>
            </a:r>
          </a:p>
        </p:txBody>
      </p:sp>
      <p:sp>
        <p:nvSpPr>
          <p:cNvPr id="448" name="Line"/>
          <p:cNvSpPr/>
          <p:nvPr/>
        </p:nvSpPr>
        <p:spPr>
          <a:xfrm>
            <a:off x="10540452" y="8560469"/>
            <a:ext cx="961777" cy="382765"/>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49" name="Line"/>
          <p:cNvSpPr/>
          <p:nvPr/>
        </p:nvSpPr>
        <p:spPr>
          <a:xfrm>
            <a:off x="10719046" y="11024936"/>
            <a:ext cx="1228351"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50" name="j"/>
          <p:cNvSpPr txBox="1"/>
          <p:nvPr/>
        </p:nvSpPr>
        <p:spPr>
          <a:xfrm>
            <a:off x="14098056" y="10680448"/>
            <a:ext cx="257075"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j</a:t>
            </a:r>
          </a:p>
        </p:txBody>
      </p:sp>
      <p:sp>
        <p:nvSpPr>
          <p:cNvPr id="451" name="..."/>
          <p:cNvSpPr txBox="1"/>
          <p:nvPr/>
        </p:nvSpPr>
        <p:spPr>
          <a:xfrm>
            <a:off x="12017537" y="10728478"/>
            <a:ext cx="536881"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a:t>
            </a:r>
          </a:p>
        </p:txBody>
      </p:sp>
      <p:sp>
        <p:nvSpPr>
          <p:cNvPr id="452" name="Line"/>
          <p:cNvSpPr/>
          <p:nvPr/>
        </p:nvSpPr>
        <p:spPr>
          <a:xfrm>
            <a:off x="7347402" y="7822251"/>
            <a:ext cx="1" cy="3636763"/>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53" name="processing of event queue"/>
          <p:cNvSpPr txBox="1"/>
          <p:nvPr/>
        </p:nvSpPr>
        <p:spPr>
          <a:xfrm>
            <a:off x="5388388" y="6766355"/>
            <a:ext cx="3918030" cy="1235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processing of event queue</a:t>
            </a:r>
          </a:p>
        </p:txBody>
      </p:sp>
      <p:sp>
        <p:nvSpPr>
          <p:cNvPr id="454" name="Line"/>
          <p:cNvSpPr/>
          <p:nvPr/>
        </p:nvSpPr>
        <p:spPr>
          <a:xfrm>
            <a:off x="12693081" y="11085796"/>
            <a:ext cx="1228351"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55" name="j will not execute until after i"/>
          <p:cNvSpPr txBox="1"/>
          <p:nvPr/>
        </p:nvSpPr>
        <p:spPr>
          <a:xfrm>
            <a:off x="7723523" y="12137694"/>
            <a:ext cx="7955281"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1531">
              <a:spcBef>
                <a:spcPts val="1500"/>
              </a:spcBef>
              <a:defRPr i="1" sz="5000">
                <a:solidFill>
                  <a:srgbClr val="000000"/>
                </a:solidFill>
                <a:latin typeface="Helvetica"/>
                <a:ea typeface="Helvetica"/>
                <a:cs typeface="Helvetica"/>
                <a:sym typeface="Helvetica"/>
              </a:defRPr>
            </a:lvl1pPr>
          </a:lstStyle>
          <a:p>
            <a:pPr/>
            <a:r>
              <a:t>j will not execute until after i</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7" name="Implications of run-to-completion"/>
          <p:cNvSpPr txBox="1"/>
          <p:nvPr>
            <p:ph type="title"/>
          </p:nvPr>
        </p:nvSpPr>
        <p:spPr>
          <a:prstGeom prst="rect">
            <a:avLst/>
          </a:prstGeom>
        </p:spPr>
        <p:txBody>
          <a:bodyPr/>
          <a:lstStyle/>
          <a:p>
            <a:pPr/>
            <a:r>
              <a:t>Implications of run-to-completion</a:t>
            </a:r>
          </a:p>
        </p:txBody>
      </p:sp>
      <p:sp>
        <p:nvSpPr>
          <p:cNvPr id="458" name="Run-to-completion: first 2 lines ALWAYS first, covey.town handler lines always together"/>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defTabSz="619125">
              <a:defRPr sz="4125"/>
            </a:lvl1pPr>
          </a:lstStyle>
          <a:p>
            <a:pPr/>
            <a:r>
              <a:t>Run-to-completion: first 2 lines ALWAYS first, covey.town handler lines always together</a:t>
            </a:r>
          </a:p>
        </p:txBody>
      </p:sp>
      <p:sp>
        <p:nvSpPr>
          <p:cNvPr id="459" name="console.log('Making a requests');…"/>
          <p:cNvSpPr txBox="1"/>
          <p:nvPr/>
        </p:nvSpPr>
        <p:spPr>
          <a:xfrm>
            <a:off x="1244237" y="5372960"/>
            <a:ext cx="10039129" cy="6007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1" sz="2600">
                <a:solidFill>
                  <a:srgbClr val="018001"/>
                </a:solidFill>
                <a:latin typeface="Courier"/>
                <a:ea typeface="Courier"/>
                <a:cs typeface="Courier"/>
                <a:sym typeface="Courier"/>
              </a:defRPr>
            </a:pPr>
            <a:r>
              <a:rPr i="1">
                <a:solidFill>
                  <a:srgbClr val="66187A"/>
                </a:solidFill>
              </a:rPr>
              <a:t>console</a:t>
            </a:r>
            <a:r>
              <a:rPr b="0">
                <a:solidFill>
                  <a:srgbClr val="000000"/>
                </a:solidFill>
              </a:rPr>
              <a:t>.</a:t>
            </a:r>
            <a:r>
              <a:rPr b="0">
                <a:solidFill>
                  <a:srgbClr val="7A7A43"/>
                </a:solidFill>
              </a:rPr>
              <a:t>log</a:t>
            </a:r>
            <a:r>
              <a:rPr b="0">
                <a:solidFill>
                  <a:srgbClr val="000000"/>
                </a:solidFill>
              </a:rPr>
              <a:t>(</a:t>
            </a:r>
            <a:r>
              <a:t>'Making a requests'</a:t>
            </a:r>
            <a:r>
              <a:rPr b="0">
                <a:solidFill>
                  <a:srgbClr val="000000"/>
                </a:solidFill>
              </a:rPr>
              <a:t>);</a:t>
            </a:r>
            <a:endParaRPr b="0">
              <a:solidFill>
                <a:srgbClr val="000000"/>
              </a:solidFill>
            </a:endParaRPr>
          </a:p>
          <a:p>
            <a:pPr algn="l" defTabSz="457200">
              <a:defRPr b="1" sz="2600">
                <a:solidFill>
                  <a:srgbClr val="018001"/>
                </a:solidFill>
                <a:latin typeface="Courier"/>
                <a:ea typeface="Courier"/>
                <a:cs typeface="Courier"/>
                <a:sym typeface="Courier"/>
              </a:defRPr>
            </a:pP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'https://rest-example.covey.town/'</a:t>
            </a:r>
            <a:r>
              <a:rPr b="0">
                <a:solidFill>
                  <a:srgbClr val="000000"/>
                </a:solidFill>
              </a:rPr>
              <a:t>)</a:t>
            </a:r>
            <a:endParaRPr b="0">
              <a:solidFill>
                <a:srgbClr val="000000"/>
              </a:solidFill>
            </a:endParaRPr>
          </a:p>
          <a:p>
            <a:pPr algn="l" defTabSz="457200">
              <a:defRPr sz="2600">
                <a:solidFill>
                  <a:srgbClr val="000000"/>
                </a:solidFill>
                <a:latin typeface="Courier"/>
                <a:ea typeface="Courier"/>
                <a:cs typeface="Courier"/>
                <a:sym typeface="Courier"/>
              </a:defRPr>
            </a:pPr>
            <a:r>
              <a:t>  .</a:t>
            </a:r>
            <a:r>
              <a:rPr>
                <a:solidFill>
                  <a:srgbClr val="7A7A43"/>
                </a:solidFill>
              </a:rPr>
              <a:t>then</a:t>
            </a:r>
            <a:r>
              <a:t>((response) =&gt;{</a:t>
            </a:r>
          </a:p>
          <a:p>
            <a:pPr algn="l" defTabSz="457200">
              <a:defRPr b="1" sz="26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'Heard back from server'</a:t>
            </a:r>
            <a:r>
              <a:rPr b="0">
                <a:solidFill>
                  <a:srgbClr val="000000"/>
                </a:solidFill>
              </a:rPr>
              <a:t>);</a:t>
            </a:r>
            <a:endParaRPr b="0">
              <a:solidFill>
                <a:srgbClr val="000000"/>
              </a:solidFill>
            </a:endParaRPr>
          </a:p>
          <a:p>
            <a:pPr algn="l" defTabSz="457200">
              <a:defRPr sz="2600">
                <a:solidFill>
                  <a:srgbClr val="000000"/>
                </a:solidFill>
                <a:latin typeface="Courier"/>
                <a:ea typeface="Courier"/>
                <a:cs typeface="Courier"/>
                <a:sym typeface="Courier"/>
              </a:defRPr>
            </a:pPr>
            <a:r>
              <a:t>  </a:t>
            </a:r>
            <a:r>
              <a:rPr b="1" i="1">
                <a:solidFill>
                  <a:srgbClr val="66187A"/>
                </a:solidFill>
              </a:rPr>
              <a:t>console</a:t>
            </a:r>
            <a:r>
              <a:t>.</a:t>
            </a:r>
            <a:r>
              <a:rPr>
                <a:solidFill>
                  <a:srgbClr val="7A7A43"/>
                </a:solidFill>
              </a:rPr>
              <a:t>log</a:t>
            </a:r>
            <a:r>
              <a:t>(response.</a:t>
            </a:r>
            <a:r>
              <a:rPr b="1">
                <a:solidFill>
                  <a:srgbClr val="66187A"/>
                </a:solidFill>
              </a:rPr>
              <a:t>data</a:t>
            </a:r>
            <a:r>
              <a:t>);</a:t>
            </a:r>
          </a:p>
          <a:p>
            <a:pPr algn="l" defTabSz="457200">
              <a:defRPr sz="2600">
                <a:solidFill>
                  <a:srgbClr val="000000"/>
                </a:solidFill>
                <a:latin typeface="Courier"/>
                <a:ea typeface="Courier"/>
                <a:cs typeface="Courier"/>
                <a:sym typeface="Courier"/>
              </a:defRPr>
            </a:pPr>
            <a:r>
              <a:t>});</a:t>
            </a:r>
          </a:p>
          <a:p>
            <a:pPr algn="l" defTabSz="457200">
              <a:defRPr b="1" sz="2600">
                <a:solidFill>
                  <a:srgbClr val="018001"/>
                </a:solidFill>
                <a:latin typeface="Courier"/>
                <a:ea typeface="Courier"/>
                <a:cs typeface="Courier"/>
                <a:sym typeface="Courier"/>
              </a:defRPr>
            </a:pP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'https://www.google.com/'</a:t>
            </a:r>
            <a:r>
              <a:rPr b="0">
                <a:solidFill>
                  <a:srgbClr val="000000"/>
                </a:solidFill>
              </a:rPr>
              <a:t>)</a:t>
            </a:r>
            <a:endParaRPr b="0">
              <a:solidFill>
                <a:srgbClr val="000000"/>
              </a:solidFill>
            </a:endParaRPr>
          </a:p>
          <a:p>
            <a:pPr algn="l" defTabSz="457200">
              <a:defRPr sz="2600">
                <a:solidFill>
                  <a:srgbClr val="000000"/>
                </a:solidFill>
                <a:latin typeface="Courier"/>
                <a:ea typeface="Courier"/>
                <a:cs typeface="Courier"/>
                <a:sym typeface="Courier"/>
              </a:defRPr>
            </a:pPr>
            <a:r>
              <a:t>  .</a:t>
            </a:r>
            <a:r>
              <a:rPr>
                <a:solidFill>
                  <a:srgbClr val="7A7A43"/>
                </a:solidFill>
              </a:rPr>
              <a:t>then</a:t>
            </a:r>
            <a:r>
              <a:t>((response) =&gt;{</a:t>
            </a:r>
          </a:p>
          <a:p>
            <a:pPr algn="l" defTabSz="457200">
              <a:defRPr b="1" sz="26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'Heard back from Google'</a:t>
            </a:r>
            <a:r>
              <a:rPr b="0">
                <a:solidFill>
                  <a:srgbClr val="000000"/>
                </a:solidFill>
              </a:rPr>
              <a:t>);</a:t>
            </a:r>
            <a:endParaRPr b="0">
              <a:solidFill>
                <a:srgbClr val="000000"/>
              </a:solidFill>
            </a:endParaRPr>
          </a:p>
          <a:p>
            <a:pPr algn="l" defTabSz="457200">
              <a:defRPr sz="2600">
                <a:solidFill>
                  <a:srgbClr val="000000"/>
                </a:solidFill>
                <a:latin typeface="Courier"/>
                <a:ea typeface="Courier"/>
                <a:cs typeface="Courier"/>
                <a:sym typeface="Courier"/>
              </a:defRPr>
            </a:pPr>
            <a:r>
              <a:t>  });</a:t>
            </a:r>
          </a:p>
          <a:p>
            <a:pPr algn="l" defTabSz="457200">
              <a:defRPr b="1" sz="2600">
                <a:solidFill>
                  <a:srgbClr val="018001"/>
                </a:solidFill>
                <a:latin typeface="Courier"/>
                <a:ea typeface="Courier"/>
                <a:cs typeface="Courier"/>
                <a:sym typeface="Courier"/>
              </a:defRPr>
            </a:pP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'https://www.facebook.com/'</a:t>
            </a:r>
            <a:r>
              <a:rPr b="0">
                <a:solidFill>
                  <a:srgbClr val="000000"/>
                </a:solidFill>
              </a:rPr>
              <a:t>)</a:t>
            </a:r>
            <a:endParaRPr b="0">
              <a:solidFill>
                <a:srgbClr val="000000"/>
              </a:solidFill>
            </a:endParaRPr>
          </a:p>
          <a:p>
            <a:pPr algn="l" defTabSz="457200">
              <a:defRPr sz="2600">
                <a:solidFill>
                  <a:srgbClr val="000000"/>
                </a:solidFill>
                <a:latin typeface="Courier"/>
                <a:ea typeface="Courier"/>
                <a:cs typeface="Courier"/>
                <a:sym typeface="Courier"/>
              </a:defRPr>
            </a:pPr>
            <a:r>
              <a:t>  .</a:t>
            </a:r>
            <a:r>
              <a:rPr>
                <a:solidFill>
                  <a:srgbClr val="7A7A43"/>
                </a:solidFill>
              </a:rPr>
              <a:t>then</a:t>
            </a:r>
            <a:r>
              <a:t>((response) =&gt;{</a:t>
            </a:r>
          </a:p>
          <a:p>
            <a:pPr algn="l" defTabSz="457200">
              <a:defRPr b="1" sz="26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'Heard back from Facebook'</a:t>
            </a:r>
            <a:r>
              <a:rPr b="0">
                <a:solidFill>
                  <a:srgbClr val="000000"/>
                </a:solidFill>
              </a:rPr>
              <a:t>);</a:t>
            </a:r>
            <a:endParaRPr b="0">
              <a:solidFill>
                <a:srgbClr val="000000"/>
              </a:solidFill>
            </a:endParaRPr>
          </a:p>
          <a:p>
            <a:pPr algn="l" defTabSz="457200">
              <a:defRPr sz="2600">
                <a:solidFill>
                  <a:srgbClr val="000000"/>
                </a:solidFill>
                <a:latin typeface="Courier"/>
                <a:ea typeface="Courier"/>
                <a:cs typeface="Courier"/>
                <a:sym typeface="Courier"/>
              </a:defRPr>
            </a:pPr>
            <a:r>
              <a:t>  });</a:t>
            </a:r>
          </a:p>
          <a:p>
            <a:pPr algn="l" defTabSz="457200">
              <a:defRPr b="1" sz="2600">
                <a:solidFill>
                  <a:srgbClr val="018001"/>
                </a:solidFill>
                <a:latin typeface="Courier"/>
                <a:ea typeface="Courier"/>
                <a:cs typeface="Courier"/>
                <a:sym typeface="Courier"/>
              </a:defRPr>
            </a:pPr>
            <a:r>
              <a:rPr i="1">
                <a:solidFill>
                  <a:srgbClr val="66187A"/>
                </a:solidFill>
              </a:rPr>
              <a:t>console</a:t>
            </a:r>
            <a:r>
              <a:rPr b="0">
                <a:solidFill>
                  <a:srgbClr val="000000"/>
                </a:solidFill>
              </a:rPr>
              <a:t>.</a:t>
            </a:r>
            <a:r>
              <a:rPr b="0">
                <a:solidFill>
                  <a:srgbClr val="7A7A43"/>
                </a:solidFill>
              </a:rPr>
              <a:t>log</a:t>
            </a:r>
            <a:r>
              <a:rPr b="0">
                <a:solidFill>
                  <a:srgbClr val="000000"/>
                </a:solidFill>
              </a:rPr>
              <a:t>(</a:t>
            </a:r>
            <a:r>
              <a:t>'Requests sent!'</a:t>
            </a:r>
            <a:r>
              <a:rPr b="0">
                <a:solidFill>
                  <a:srgbClr val="000000"/>
                </a:solidFill>
              </a:rPr>
              <a:t>);</a:t>
            </a:r>
          </a:p>
        </p:txBody>
      </p:sp>
      <p:sp>
        <p:nvSpPr>
          <p:cNvPr id="460" name="Making a requests…"/>
          <p:cNvSpPr txBox="1"/>
          <p:nvPr/>
        </p:nvSpPr>
        <p:spPr>
          <a:xfrm>
            <a:off x="11761043" y="6299200"/>
            <a:ext cx="10390585" cy="299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200">
                <a:latin typeface="Menlo Regular"/>
                <a:ea typeface="Menlo Regular"/>
                <a:cs typeface="Menlo Regular"/>
                <a:sym typeface="Menlo Regular"/>
              </a:defRPr>
            </a:pPr>
            <a:r>
              <a:t>Making a requests</a:t>
            </a:r>
          </a:p>
          <a:p>
            <a:pPr algn="l">
              <a:defRPr sz="3200">
                <a:latin typeface="Menlo Regular"/>
                <a:ea typeface="Menlo Regular"/>
                <a:cs typeface="Menlo Regular"/>
                <a:sym typeface="Menlo Regular"/>
              </a:defRPr>
            </a:pPr>
            <a:r>
              <a:t>Requests sent!</a:t>
            </a:r>
          </a:p>
          <a:p>
            <a:pPr algn="l">
              <a:defRPr sz="3200">
                <a:latin typeface="Menlo Regular"/>
                <a:ea typeface="Menlo Regular"/>
                <a:cs typeface="Menlo Regular"/>
                <a:sym typeface="Menlo Regular"/>
              </a:defRPr>
            </a:pPr>
            <a:r>
              <a:t>Heard back from Google</a:t>
            </a:r>
          </a:p>
          <a:p>
            <a:pPr algn="l">
              <a:defRPr sz="3200">
                <a:latin typeface="Menlo Regular"/>
                <a:ea typeface="Menlo Regular"/>
                <a:cs typeface="Menlo Regular"/>
                <a:sym typeface="Menlo Regular"/>
              </a:defRPr>
            </a:pPr>
            <a:r>
              <a:t>Heard back from server</a:t>
            </a:r>
          </a:p>
          <a:p>
            <a:pPr algn="l">
              <a:defRPr sz="3200">
                <a:latin typeface="Menlo Regular"/>
                <a:ea typeface="Menlo Regular"/>
                <a:cs typeface="Menlo Regular"/>
                <a:sym typeface="Menlo Regular"/>
              </a:defRPr>
            </a:pPr>
            <a:r>
              <a:t>This is GET number 6 on the current server</a:t>
            </a:r>
          </a:p>
          <a:p>
            <a:pPr algn="l">
              <a:defRPr sz="3200">
                <a:latin typeface="Menlo Regular"/>
                <a:ea typeface="Menlo Regular"/>
                <a:cs typeface="Menlo Regular"/>
                <a:sym typeface="Menlo Regular"/>
              </a:defRPr>
            </a:pPr>
            <a:r>
              <a:t>Heard back from Facebook</a:t>
            </a:r>
          </a:p>
        </p:txBody>
      </p:sp>
      <p:sp>
        <p:nvSpPr>
          <p:cNvPr id="461" name="Sample Output:"/>
          <p:cNvSpPr txBox="1"/>
          <p:nvPr/>
        </p:nvSpPr>
        <p:spPr>
          <a:xfrm>
            <a:off x="11722201" y="5712917"/>
            <a:ext cx="2260398"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0000"/>
                </a:solidFill>
              </a:defRPr>
            </a:lvl1pPr>
          </a:lstStyle>
          <a:p>
            <a:pPr/>
            <a:r>
              <a:t>Sample Output:</a:t>
            </a:r>
          </a:p>
        </p:txBody>
      </p:sp>
      <p:sp>
        <p:nvSpPr>
          <p:cNvPr id="462" name="No guarantee on order of hearing back from Google, our server, or Facebook (new handlers)"/>
          <p:cNvSpPr txBox="1"/>
          <p:nvPr/>
        </p:nvSpPr>
        <p:spPr>
          <a:xfrm>
            <a:off x="10684008" y="10005517"/>
            <a:ext cx="12544655"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i="1">
                <a:solidFill>
                  <a:schemeClr val="accent5">
                    <a:hueOff val="-82419"/>
                    <a:satOff val="-9513"/>
                    <a:lumOff val="-16343"/>
                  </a:schemeClr>
                </a:solidFill>
              </a:defRPr>
            </a:lvl1pPr>
          </a:lstStyle>
          <a:p>
            <a:pPr/>
            <a:r>
              <a:t>No guarantee on order of hearing back from Google, our server, or Facebook (new handlers)</a:t>
            </a:r>
          </a:p>
        </p:txBody>
      </p:sp>
      <p:grpSp>
        <p:nvGrpSpPr>
          <p:cNvPr id="465" name="Group"/>
          <p:cNvGrpSpPr/>
          <p:nvPr/>
        </p:nvGrpSpPr>
        <p:grpSpPr>
          <a:xfrm>
            <a:off x="11722100" y="4803470"/>
            <a:ext cx="9461501" cy="2466858"/>
            <a:chOff x="0" y="230682"/>
            <a:chExt cx="9461499" cy="2466856"/>
          </a:xfrm>
        </p:grpSpPr>
        <p:sp>
          <p:nvSpPr>
            <p:cNvPr id="463" name="These 2 lines ALWAYS first (same handler)"/>
            <p:cNvSpPr/>
            <p:nvPr/>
          </p:nvSpPr>
          <p:spPr>
            <a:xfrm>
              <a:off x="8191499" y="230682"/>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5">
                      <a:hueOff val="-82419"/>
                      <a:satOff val="-9513"/>
                      <a:lumOff val="-16343"/>
                    </a:schemeClr>
                  </a:solidFill>
                </a:defRPr>
              </a:lvl1pPr>
            </a:lstStyle>
            <a:p>
              <a:pPr/>
              <a:r>
                <a:t>These 2 lines ALWAYS first (same handler)</a:t>
              </a:r>
            </a:p>
          </p:txBody>
        </p:sp>
        <p:sp>
          <p:nvSpPr>
            <p:cNvPr id="464" name="Callout"/>
            <p:cNvSpPr/>
            <p:nvPr/>
          </p:nvSpPr>
          <p:spPr>
            <a:xfrm rot="16200000">
              <a:off x="2061964" y="-1628200"/>
              <a:ext cx="2263776" cy="63877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79" y="0"/>
                  </a:moveTo>
                  <a:cubicBezTo>
                    <a:pt x="393" y="0"/>
                    <a:pt x="0" y="139"/>
                    <a:pt x="0" y="311"/>
                  </a:cubicBezTo>
                  <a:lnTo>
                    <a:pt x="0" y="15064"/>
                  </a:lnTo>
                  <a:cubicBezTo>
                    <a:pt x="0" y="15237"/>
                    <a:pt x="393" y="15377"/>
                    <a:pt x="879" y="15377"/>
                  </a:cubicBezTo>
                  <a:lnTo>
                    <a:pt x="5635" y="15377"/>
                  </a:lnTo>
                  <a:lnTo>
                    <a:pt x="21600" y="21600"/>
                  </a:lnTo>
                  <a:lnTo>
                    <a:pt x="8176" y="14362"/>
                  </a:lnTo>
                  <a:lnTo>
                    <a:pt x="8176" y="311"/>
                  </a:lnTo>
                  <a:cubicBezTo>
                    <a:pt x="8176" y="139"/>
                    <a:pt x="7783" y="0"/>
                    <a:pt x="7297" y="0"/>
                  </a:cubicBezTo>
                  <a:lnTo>
                    <a:pt x="879" y="0"/>
                  </a:lnTo>
                  <a:close/>
                </a:path>
              </a:pathLst>
            </a:custGeom>
            <a:noFill/>
            <a:ln w="76200" cap="flat">
              <a:solidFill>
                <a:srgbClr val="FF0000"/>
              </a:solidFill>
              <a:prstDash val="solid"/>
              <a:round/>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grpSp>
        <p:nvGrpSpPr>
          <p:cNvPr id="468" name="Group"/>
          <p:cNvGrpSpPr/>
          <p:nvPr/>
        </p:nvGrpSpPr>
        <p:grpSpPr>
          <a:xfrm>
            <a:off x="11352610" y="7746869"/>
            <a:ext cx="10947004" cy="3128352"/>
            <a:chOff x="1349734" y="-25"/>
            <a:chExt cx="10947003" cy="3128350"/>
          </a:xfrm>
        </p:grpSpPr>
        <p:sp>
          <p:nvSpPr>
            <p:cNvPr id="466" name="These 2 lines ALWAYS together (same handler)"/>
            <p:cNvSpPr/>
            <p:nvPr/>
          </p:nvSpPr>
          <p:spPr>
            <a:xfrm>
              <a:off x="3243224" y="1858324"/>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5">
                      <a:hueOff val="-82419"/>
                      <a:satOff val="-9513"/>
                      <a:lumOff val="-16343"/>
                    </a:schemeClr>
                  </a:solidFill>
                </a:defRPr>
              </a:lvl1pPr>
            </a:lstStyle>
            <a:p>
              <a:pPr/>
              <a:r>
                <a:t>These 2 lines ALWAYS together (same handler)</a:t>
              </a:r>
            </a:p>
          </p:txBody>
        </p:sp>
        <p:sp>
          <p:nvSpPr>
            <p:cNvPr id="467" name="Callout"/>
            <p:cNvSpPr/>
            <p:nvPr/>
          </p:nvSpPr>
          <p:spPr>
            <a:xfrm rot="16200000">
              <a:off x="6016984" y="-4667276"/>
              <a:ext cx="1612504" cy="109470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8761" y="946"/>
                  </a:lnTo>
                  <a:lnTo>
                    <a:pt x="8761" y="21396"/>
                  </a:lnTo>
                  <a:cubicBezTo>
                    <a:pt x="8761" y="21509"/>
                    <a:pt x="9380" y="21600"/>
                    <a:pt x="10143" y="21600"/>
                  </a:cubicBezTo>
                  <a:lnTo>
                    <a:pt x="20218" y="21600"/>
                  </a:lnTo>
                  <a:cubicBezTo>
                    <a:pt x="20981" y="21600"/>
                    <a:pt x="21600" y="21509"/>
                    <a:pt x="21600" y="21396"/>
                  </a:cubicBezTo>
                  <a:lnTo>
                    <a:pt x="21600" y="632"/>
                  </a:lnTo>
                  <a:cubicBezTo>
                    <a:pt x="21600" y="520"/>
                    <a:pt x="20981" y="428"/>
                    <a:pt x="20218" y="428"/>
                  </a:cubicBezTo>
                  <a:lnTo>
                    <a:pt x="17193" y="428"/>
                  </a:lnTo>
                  <a:lnTo>
                    <a:pt x="0" y="0"/>
                  </a:lnTo>
                  <a:close/>
                </a:path>
              </a:pathLst>
            </a:custGeom>
            <a:noFill/>
            <a:ln w="76200" cap="flat">
              <a:solidFill>
                <a:srgbClr val="FF0000"/>
              </a:solidFill>
              <a:prstDash val="solid"/>
              <a:round/>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Zoom Mechanics"/>
          <p:cNvSpPr txBox="1"/>
          <p:nvPr>
            <p:ph type="title"/>
          </p:nvPr>
        </p:nvSpPr>
        <p:spPr>
          <a:prstGeom prst="rect">
            <a:avLst/>
          </a:prstGeom>
        </p:spPr>
        <p:txBody>
          <a:bodyPr/>
          <a:lstStyle/>
          <a:p>
            <a:pPr/>
            <a:r>
              <a:t>Zoom Mechanics</a:t>
            </a:r>
          </a:p>
        </p:txBody>
      </p:sp>
      <p:sp>
        <p:nvSpPr>
          <p:cNvPr id="149" name="Slide Subtitle"/>
          <p:cNvSpPr txBox="1"/>
          <p:nvPr>
            <p:ph type="body" idx="21"/>
          </p:nvPr>
        </p:nvSpPr>
        <p:spPr>
          <a:prstGeom prst="rect">
            <a:avLst/>
          </a:prstGeom>
        </p:spPr>
        <p:txBody>
          <a:bodyPr/>
          <a:lstStyle/>
          <a:p>
            <a:pPr/>
          </a:p>
        </p:txBody>
      </p:sp>
      <p:sp>
        <p:nvSpPr>
          <p:cNvPr id="150" name="Recording: This meeting is being recorded…"/>
          <p:cNvSpPr txBox="1"/>
          <p:nvPr>
            <p:ph type="body" idx="1"/>
          </p:nvPr>
        </p:nvSpPr>
        <p:spPr>
          <a:prstGeom prst="rect">
            <a:avLst/>
          </a:prstGeom>
        </p:spPr>
        <p:txBody>
          <a:bodyPr/>
          <a:lstStyle/>
          <a:p>
            <a:pPr marL="457200" indent="-457200" defTabSz="1828754">
              <a:spcBef>
                <a:spcPts val="3300"/>
              </a:spcBef>
              <a:defRPr sz="3600"/>
            </a:pPr>
            <a:r>
              <a:t>Recording: This meeting is being recorded</a:t>
            </a:r>
          </a:p>
          <a:p>
            <a:pPr marL="457200" indent="-457200" defTabSz="1828754">
              <a:spcBef>
                <a:spcPts val="3300"/>
              </a:spcBef>
              <a:defRPr sz="3600"/>
            </a:pPr>
            <a:r>
              <a:t>If you feel comfortable having your camera on, please do so! If not: a photo?</a:t>
            </a:r>
          </a:p>
          <a:p>
            <a:pPr marL="457200" indent="-457200" defTabSz="1828754">
              <a:spcBef>
                <a:spcPts val="3300"/>
              </a:spcBef>
              <a:defRPr sz="3600"/>
            </a:pPr>
            <a:r>
              <a:t>I can see the zoom chat while lecturing, slack while you’re in breakout rooms</a:t>
            </a:r>
          </a:p>
          <a:p>
            <a:pPr marL="457200" indent="-457200" defTabSz="1828754">
              <a:spcBef>
                <a:spcPts val="3300"/>
              </a:spcBef>
              <a:defRPr sz="3600"/>
            </a:pPr>
            <a:r>
              <a:t>If you have a question or comment, please either:</a:t>
            </a:r>
          </a:p>
          <a:p>
            <a:pPr lvl="1" marL="914400" indent="-457200" defTabSz="1828754">
              <a:spcBef>
                <a:spcPts val="3300"/>
              </a:spcBef>
              <a:defRPr sz="3600"/>
            </a:pPr>
            <a:r>
              <a:t>“Raise hand” - I will call on you</a:t>
            </a:r>
          </a:p>
          <a:p>
            <a:pPr lvl="1" marL="914400" indent="-457200" defTabSz="1828754">
              <a:spcBef>
                <a:spcPts val="3300"/>
              </a:spcBef>
              <a:defRPr sz="3600"/>
            </a:pPr>
            <a:r>
              <a:t>Write “Q: &lt;my question&gt;” in chat - I will answer</a:t>
            </a:r>
            <a:br/>
            <a:r>
              <a:t>   your question, and might mention your name and ask you</a:t>
            </a:r>
            <a:br/>
            <a:r>
              <a:t>   a follow-up to make sure your question is addressed</a:t>
            </a:r>
          </a:p>
          <a:p>
            <a:pPr lvl="1" marL="914400" indent="-457200" defTabSz="1828754">
              <a:spcBef>
                <a:spcPts val="3300"/>
              </a:spcBef>
              <a:defRPr sz="3600"/>
            </a:pPr>
            <a:r>
              <a:t>Write “SQ: &lt;my question&gt;” in chat - I will answer</a:t>
            </a:r>
            <a:br/>
            <a:r>
              <a:t>   your question, and not mention your name or expect you to</a:t>
            </a:r>
            <a:br/>
            <a:r>
              <a:t>   respond verbally</a:t>
            </a:r>
          </a:p>
        </p:txBody>
      </p:sp>
      <p:pic>
        <p:nvPicPr>
          <p:cNvPr id="151" name="IMG_5632.jpeg" descr="IMG_5632.jpeg"/>
          <p:cNvPicPr>
            <a:picLocks noChangeAspect="1"/>
          </p:cNvPicPr>
          <p:nvPr/>
        </p:nvPicPr>
        <p:blipFill>
          <a:blip r:embed="rId2">
            <a:extLst/>
          </a:blip>
          <a:stretch>
            <a:fillRect/>
          </a:stretch>
        </p:blipFill>
        <p:spPr>
          <a:xfrm>
            <a:off x="16548003" y="8143606"/>
            <a:ext cx="7063663" cy="5297747"/>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0" name="Implications of run-to-completion"/>
          <p:cNvSpPr txBox="1"/>
          <p:nvPr>
            <p:ph type="title"/>
          </p:nvPr>
        </p:nvSpPr>
        <p:spPr>
          <a:prstGeom prst="rect">
            <a:avLst/>
          </a:prstGeom>
        </p:spPr>
        <p:txBody>
          <a:bodyPr/>
          <a:lstStyle/>
          <a:p>
            <a:pPr/>
            <a:r>
              <a:t>Implications of run-to-completion</a:t>
            </a:r>
          </a:p>
        </p:txBody>
      </p:sp>
      <p:sp>
        <p:nvSpPr>
          <p:cNvPr id="471" name="Slide Subtitle"/>
          <p:cNvSpPr txBox="1"/>
          <p:nvPr>
            <p:ph type="body" idx="21"/>
          </p:nvPr>
        </p:nvSpPr>
        <p:spPr>
          <a:prstGeom prst="rect">
            <a:avLst/>
          </a:prstGeom>
        </p:spPr>
        <p:txBody>
          <a:bodyPr/>
          <a:lstStyle/>
          <a:p>
            <a:pPr/>
          </a:p>
        </p:txBody>
      </p:sp>
      <p:sp>
        <p:nvSpPr>
          <p:cNvPr id="472" name="Bad/OK news: Nothing else will happen until event handler returns…"/>
          <p:cNvSpPr txBox="1"/>
          <p:nvPr>
            <p:ph type="body" idx="1"/>
          </p:nvPr>
        </p:nvSpPr>
        <p:spPr>
          <a:xfrm>
            <a:off x="1206500" y="3765904"/>
            <a:ext cx="21971000" cy="8256012"/>
          </a:xfrm>
          <a:prstGeom prst="rect">
            <a:avLst/>
          </a:prstGeom>
        </p:spPr>
        <p:txBody>
          <a:bodyPr/>
          <a:lstStyle/>
          <a:p>
            <a:pPr/>
            <a:r>
              <a:t>Bad/OK news: Nothing else will happen until event handler returns</a:t>
            </a:r>
          </a:p>
          <a:p>
            <a:pPr lvl="1"/>
            <a:r>
              <a:t>Event handlers should never block (e.g., wait for input) --&gt; all callbacks waiting for network response or user input are </a:t>
            </a:r>
            <a:r>
              <a:rPr b="1"/>
              <a:t>always </a:t>
            </a:r>
            <a:r>
              <a:t>asynchronous</a:t>
            </a:r>
          </a:p>
          <a:p>
            <a:pPr lvl="1"/>
            <a:r>
              <a:t>Event handlers shouldn't take a long time either</a:t>
            </a:r>
          </a:p>
        </p:txBody>
      </p:sp>
      <p:sp>
        <p:nvSpPr>
          <p:cNvPr id="473" name="callback1"/>
          <p:cNvSpPr txBox="1"/>
          <p:nvPr/>
        </p:nvSpPr>
        <p:spPr>
          <a:xfrm>
            <a:off x="8827420" y="8925553"/>
            <a:ext cx="2137538"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callback1</a:t>
            </a:r>
          </a:p>
        </p:txBody>
      </p:sp>
      <p:sp>
        <p:nvSpPr>
          <p:cNvPr id="474" name="f"/>
          <p:cNvSpPr txBox="1"/>
          <p:nvPr/>
        </p:nvSpPr>
        <p:spPr>
          <a:xfrm>
            <a:off x="12140954" y="8221143"/>
            <a:ext cx="282678"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f</a:t>
            </a:r>
          </a:p>
        </p:txBody>
      </p:sp>
      <p:sp>
        <p:nvSpPr>
          <p:cNvPr id="475" name="h"/>
          <p:cNvSpPr txBox="1"/>
          <p:nvPr/>
        </p:nvSpPr>
        <p:spPr>
          <a:xfrm>
            <a:off x="12077403" y="9282742"/>
            <a:ext cx="409780"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h</a:t>
            </a:r>
          </a:p>
        </p:txBody>
      </p:sp>
      <p:sp>
        <p:nvSpPr>
          <p:cNvPr id="476" name="g"/>
          <p:cNvSpPr txBox="1"/>
          <p:nvPr/>
        </p:nvSpPr>
        <p:spPr>
          <a:xfrm>
            <a:off x="14538933" y="8221143"/>
            <a:ext cx="434925"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g</a:t>
            </a:r>
          </a:p>
        </p:txBody>
      </p:sp>
      <p:sp>
        <p:nvSpPr>
          <p:cNvPr id="477" name="callback2"/>
          <p:cNvSpPr txBox="1"/>
          <p:nvPr/>
        </p:nvSpPr>
        <p:spPr>
          <a:xfrm>
            <a:off x="8827420" y="11458826"/>
            <a:ext cx="2137538"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callback2</a:t>
            </a:r>
          </a:p>
        </p:txBody>
      </p:sp>
      <p:sp>
        <p:nvSpPr>
          <p:cNvPr id="478" name="Line"/>
          <p:cNvSpPr/>
          <p:nvPr/>
        </p:nvSpPr>
        <p:spPr>
          <a:xfrm>
            <a:off x="12594104" y="8637524"/>
            <a:ext cx="1785938"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79" name="Line"/>
          <p:cNvSpPr/>
          <p:nvPr/>
        </p:nvSpPr>
        <p:spPr>
          <a:xfrm>
            <a:off x="12594104" y="9698667"/>
            <a:ext cx="1785938"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80" name="..."/>
          <p:cNvSpPr txBox="1"/>
          <p:nvPr/>
        </p:nvSpPr>
        <p:spPr>
          <a:xfrm>
            <a:off x="14487955" y="9282742"/>
            <a:ext cx="536881"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a:t>
            </a:r>
          </a:p>
        </p:txBody>
      </p:sp>
      <p:sp>
        <p:nvSpPr>
          <p:cNvPr id="481" name="Line"/>
          <p:cNvSpPr/>
          <p:nvPr/>
        </p:nvSpPr>
        <p:spPr>
          <a:xfrm flipV="1">
            <a:off x="10956736" y="8733574"/>
            <a:ext cx="1060219" cy="386660"/>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82" name="Line"/>
          <p:cNvSpPr/>
          <p:nvPr/>
        </p:nvSpPr>
        <p:spPr>
          <a:xfrm>
            <a:off x="15132750" y="9698667"/>
            <a:ext cx="1785939"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83" name="i"/>
          <p:cNvSpPr txBox="1"/>
          <p:nvPr/>
        </p:nvSpPr>
        <p:spPr>
          <a:xfrm>
            <a:off x="17089193" y="9282742"/>
            <a:ext cx="257075"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i</a:t>
            </a:r>
          </a:p>
        </p:txBody>
      </p:sp>
      <p:sp>
        <p:nvSpPr>
          <p:cNvPr id="484" name="Line"/>
          <p:cNvSpPr/>
          <p:nvPr/>
        </p:nvSpPr>
        <p:spPr>
          <a:xfrm>
            <a:off x="11070254" y="9383103"/>
            <a:ext cx="961777" cy="382765"/>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85" name="Line"/>
          <p:cNvSpPr/>
          <p:nvPr/>
        </p:nvSpPr>
        <p:spPr>
          <a:xfrm>
            <a:off x="11248848" y="11847570"/>
            <a:ext cx="1228350"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86" name="j"/>
          <p:cNvSpPr txBox="1"/>
          <p:nvPr/>
        </p:nvSpPr>
        <p:spPr>
          <a:xfrm>
            <a:off x="14627858" y="11503083"/>
            <a:ext cx="257075"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j</a:t>
            </a:r>
          </a:p>
        </p:txBody>
      </p:sp>
      <p:sp>
        <p:nvSpPr>
          <p:cNvPr id="487" name="..."/>
          <p:cNvSpPr txBox="1"/>
          <p:nvPr/>
        </p:nvSpPr>
        <p:spPr>
          <a:xfrm>
            <a:off x="12547339" y="11551112"/>
            <a:ext cx="536881" cy="6889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a:t>
            </a:r>
          </a:p>
        </p:txBody>
      </p:sp>
      <p:sp>
        <p:nvSpPr>
          <p:cNvPr id="488" name="Line"/>
          <p:cNvSpPr/>
          <p:nvPr/>
        </p:nvSpPr>
        <p:spPr>
          <a:xfrm>
            <a:off x="7877205" y="8644885"/>
            <a:ext cx="1" cy="3636763"/>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89" name="processing of event queue"/>
          <p:cNvSpPr txBox="1"/>
          <p:nvPr/>
        </p:nvSpPr>
        <p:spPr>
          <a:xfrm>
            <a:off x="5918191" y="7588990"/>
            <a:ext cx="3918030" cy="1235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1531">
              <a:defRPr sz="3600">
                <a:solidFill>
                  <a:srgbClr val="000000"/>
                </a:solidFill>
                <a:latin typeface="Helvetica Light"/>
                <a:ea typeface="Helvetica Light"/>
                <a:cs typeface="Helvetica Light"/>
                <a:sym typeface="Helvetica Light"/>
              </a:defRPr>
            </a:lvl1pPr>
          </a:lstStyle>
          <a:p>
            <a:pPr/>
            <a:r>
              <a:t>processing of event queue</a:t>
            </a:r>
          </a:p>
        </p:txBody>
      </p:sp>
      <p:sp>
        <p:nvSpPr>
          <p:cNvPr id="490" name="Line"/>
          <p:cNvSpPr/>
          <p:nvPr/>
        </p:nvSpPr>
        <p:spPr>
          <a:xfrm>
            <a:off x="13222884" y="11908430"/>
            <a:ext cx="1228350" cy="1"/>
          </a:xfrm>
          <a:prstGeom prst="line">
            <a:avLst/>
          </a:prstGeom>
          <a:ln w="25400">
            <a:solidFill>
              <a:srgbClr val="000000"/>
            </a:solidFill>
            <a:miter lim="400000"/>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491" name="j will not execute until i finishes"/>
          <p:cNvSpPr txBox="1"/>
          <p:nvPr/>
        </p:nvSpPr>
        <p:spPr>
          <a:xfrm>
            <a:off x="9361571" y="12308713"/>
            <a:ext cx="8837296"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lgn="l" defTabSz="821531">
              <a:spcBef>
                <a:spcPts val="1500"/>
              </a:spcBef>
              <a:defRPr i="1" sz="5000">
                <a:solidFill>
                  <a:srgbClr val="000000"/>
                </a:solidFill>
                <a:latin typeface="Helvetica"/>
                <a:ea typeface="Helvetica"/>
                <a:cs typeface="Helvetica"/>
                <a:sym typeface="Helvetica"/>
              </a:defRPr>
            </a:lvl1pPr>
          </a:lstStyle>
          <a:p>
            <a:pPr/>
            <a:r>
              <a:t>j will not execute until i finishes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3" name="What NOT to do in an event handler?"/>
          <p:cNvSpPr txBox="1"/>
          <p:nvPr>
            <p:ph type="title"/>
          </p:nvPr>
        </p:nvSpPr>
        <p:spPr>
          <a:prstGeom prst="rect">
            <a:avLst/>
          </a:prstGeom>
        </p:spPr>
        <p:txBody>
          <a:bodyPr/>
          <a:lstStyle/>
          <a:p>
            <a:pPr/>
            <a:r>
              <a:t>What NOT to do in an event handler?</a:t>
            </a:r>
          </a:p>
        </p:txBody>
      </p:sp>
      <p:sp>
        <p:nvSpPr>
          <p:cNvPr id="494" name="Run-to-completion: Slow handlers are really ba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Run-to-completion: Slow handlers are really bad.</a:t>
            </a:r>
          </a:p>
        </p:txBody>
      </p:sp>
      <p:sp>
        <p:nvSpPr>
          <p:cNvPr id="495" name="axios.get('https://rest-example.covey.town/')…"/>
          <p:cNvSpPr txBox="1"/>
          <p:nvPr/>
        </p:nvSpPr>
        <p:spPr>
          <a:xfrm>
            <a:off x="1244237" y="4820510"/>
            <a:ext cx="10261374" cy="4699001"/>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1" sz="2000">
                <a:solidFill>
                  <a:srgbClr val="018001"/>
                </a:solidFill>
                <a:latin typeface="Courier"/>
                <a:ea typeface="Courier"/>
                <a:cs typeface="Courier"/>
                <a:sym typeface="Courier"/>
              </a:defRPr>
            </a:pP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'https://rest-example.covey.town/'</a:t>
            </a:r>
            <a:r>
              <a:rPr b="0">
                <a:solidFill>
                  <a:srgbClr val="000000"/>
                </a:solidFill>
              </a:rPr>
              <a:t>)</a:t>
            </a:r>
            <a:endParaRPr b="0">
              <a:solidFill>
                <a:srgbClr val="000000"/>
              </a:solidFill>
            </a:endParaRPr>
          </a:p>
          <a:p>
            <a:pPr algn="l" defTabSz="457200">
              <a:defRPr sz="2000">
                <a:solidFill>
                  <a:srgbClr val="000000"/>
                </a:solidFill>
                <a:latin typeface="Courier"/>
                <a:ea typeface="Courier"/>
                <a:cs typeface="Courier"/>
                <a:sym typeface="Courier"/>
              </a:defRPr>
            </a:pPr>
            <a:r>
              <a:t>  .</a:t>
            </a:r>
            <a:r>
              <a:rPr>
                <a:solidFill>
                  <a:srgbClr val="7A7A43"/>
                </a:solidFill>
              </a:rPr>
              <a:t>then</a:t>
            </a:r>
            <a:r>
              <a:t>((response) =&gt;{</a:t>
            </a:r>
          </a:p>
          <a:p>
            <a:pPr algn="l" defTabSz="457200">
              <a:defRPr b="1" sz="20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'Heard back from server'</a:t>
            </a:r>
            <a:r>
              <a:rPr b="0">
                <a:solidFill>
                  <a:srgbClr val="000000"/>
                </a:solidFill>
              </a:rPr>
              <a:t>);</a:t>
            </a:r>
            <a:endParaRPr b="0">
              <a:solidFill>
                <a:srgbClr val="000000"/>
              </a:solidFill>
            </a:endParaRPr>
          </a:p>
          <a:p>
            <a:pPr algn="l" defTabSz="457200">
              <a:defRPr sz="2000">
                <a:solidFill>
                  <a:srgbClr val="000000"/>
                </a:solidFill>
                <a:latin typeface="Courier"/>
                <a:ea typeface="Courier"/>
                <a:cs typeface="Courier"/>
                <a:sym typeface="Courier"/>
              </a:defRPr>
            </a:pPr>
            <a:r>
              <a:t>  </a:t>
            </a:r>
            <a:r>
              <a:rPr b="1" i="1">
                <a:solidFill>
                  <a:srgbClr val="66187A"/>
                </a:solidFill>
              </a:rPr>
              <a:t>console</a:t>
            </a:r>
            <a:r>
              <a:t>.</a:t>
            </a:r>
            <a:r>
              <a:rPr>
                <a:solidFill>
                  <a:srgbClr val="7A7A43"/>
                </a:solidFill>
              </a:rPr>
              <a:t>log</a:t>
            </a:r>
            <a:r>
              <a:t>(response.</a:t>
            </a:r>
            <a:r>
              <a:rPr b="1">
                <a:solidFill>
                  <a:srgbClr val="66187A"/>
                </a:solidFill>
              </a:rPr>
              <a:t>data</a:t>
            </a:r>
            <a:r>
              <a:t>);</a:t>
            </a:r>
          </a:p>
          <a:p>
            <a:pPr algn="l" defTabSz="457200">
              <a:defRPr sz="2000">
                <a:solidFill>
                  <a:srgbClr val="000000"/>
                </a:solidFill>
                <a:latin typeface="Courier"/>
                <a:ea typeface="Courier"/>
                <a:cs typeface="Courier"/>
                <a:sym typeface="Courier"/>
              </a:defRPr>
            </a:pPr>
            <a:r>
              <a:t>});</a:t>
            </a:r>
          </a:p>
          <a:p>
            <a:pPr algn="l" defTabSz="457200">
              <a:defRPr b="1" sz="2000">
                <a:solidFill>
                  <a:srgbClr val="018001"/>
                </a:solidFill>
                <a:latin typeface="Courier"/>
                <a:ea typeface="Courier"/>
                <a:cs typeface="Courier"/>
                <a:sym typeface="Courier"/>
              </a:defRPr>
            </a:pP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'https://www.google.com/'</a:t>
            </a:r>
            <a:r>
              <a:rPr b="0">
                <a:solidFill>
                  <a:srgbClr val="000000"/>
                </a:solidFill>
              </a:rPr>
              <a:t>)</a:t>
            </a:r>
            <a:endParaRPr b="0">
              <a:solidFill>
                <a:srgbClr val="000000"/>
              </a:solidFill>
            </a:endParaRPr>
          </a:p>
          <a:p>
            <a:pPr algn="l" defTabSz="457200">
              <a:defRPr sz="2000">
                <a:solidFill>
                  <a:srgbClr val="000000"/>
                </a:solidFill>
                <a:latin typeface="Courier"/>
                <a:ea typeface="Courier"/>
                <a:cs typeface="Courier"/>
                <a:sym typeface="Courier"/>
              </a:defRPr>
            </a:pPr>
            <a:r>
              <a:t>  .</a:t>
            </a:r>
            <a:r>
              <a:rPr>
                <a:solidFill>
                  <a:srgbClr val="7A7A43"/>
                </a:solidFill>
              </a:rPr>
              <a:t>then</a:t>
            </a:r>
            <a:r>
              <a:t>((response) =&gt;{</a:t>
            </a:r>
          </a:p>
          <a:p>
            <a:pPr algn="l" defTabSz="457200">
              <a:defRPr b="1" sz="20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'Heard back from Google'</a:t>
            </a:r>
            <a:r>
              <a:rPr b="0">
                <a:solidFill>
                  <a:srgbClr val="000000"/>
                </a:solidFill>
              </a:rPr>
              <a:t>);</a:t>
            </a:r>
            <a:endParaRPr b="0">
              <a:solidFill>
                <a:srgbClr val="000000"/>
              </a:solidFill>
            </a:endParaRPr>
          </a:p>
          <a:p>
            <a:pPr algn="l" defTabSz="457200">
              <a:defRPr b="1" sz="2000">
                <a:solidFill>
                  <a:srgbClr val="000000"/>
                </a:solidFill>
                <a:latin typeface="Courier"/>
                <a:ea typeface="Courier"/>
                <a:cs typeface="Courier"/>
                <a:sym typeface="Courier"/>
              </a:defRPr>
            </a:pPr>
            <a:r>
              <a:rPr b="0"/>
              <a:t>    fs.</a:t>
            </a:r>
            <a:r>
              <a:rPr b="0" i="1"/>
              <a:t>writeFileSync</a:t>
            </a:r>
            <a:r>
              <a:rPr b="0"/>
              <a:t>(</a:t>
            </a:r>
            <a:r>
              <a:rPr>
                <a:solidFill>
                  <a:srgbClr val="018001"/>
                </a:solidFill>
              </a:rPr>
              <a:t>"google-response.txt"</a:t>
            </a:r>
            <a:r>
              <a:rPr b="0"/>
              <a:t>,response.</a:t>
            </a:r>
            <a:r>
              <a:rPr>
                <a:solidFill>
                  <a:srgbClr val="66187A"/>
                </a:solidFill>
              </a:rPr>
              <a:t>data</a:t>
            </a:r>
            <a:r>
              <a:rPr b="0"/>
              <a:t>);</a:t>
            </a:r>
            <a:endParaRPr b="0"/>
          </a:p>
          <a:p>
            <a:pPr algn="l" defTabSz="457200">
              <a:defRPr sz="2000">
                <a:solidFill>
                  <a:srgbClr val="000000"/>
                </a:solidFill>
                <a:latin typeface="Courier"/>
                <a:ea typeface="Courier"/>
                <a:cs typeface="Courier"/>
                <a:sym typeface="Courier"/>
              </a:defRPr>
            </a:pPr>
            <a:r>
              <a:t>  });</a:t>
            </a:r>
          </a:p>
          <a:p>
            <a:pPr algn="l" defTabSz="457200">
              <a:defRPr b="1" sz="2000">
                <a:solidFill>
                  <a:srgbClr val="018001"/>
                </a:solidFill>
                <a:latin typeface="Courier"/>
                <a:ea typeface="Courier"/>
                <a:cs typeface="Courier"/>
                <a:sym typeface="Courier"/>
              </a:defRPr>
            </a:pP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'https://www.facebook.com/'</a:t>
            </a:r>
            <a:r>
              <a:rPr b="0">
                <a:solidFill>
                  <a:srgbClr val="000000"/>
                </a:solidFill>
              </a:rPr>
              <a:t>)</a:t>
            </a:r>
            <a:endParaRPr b="0">
              <a:solidFill>
                <a:srgbClr val="000000"/>
              </a:solidFill>
            </a:endParaRPr>
          </a:p>
          <a:p>
            <a:pPr algn="l" defTabSz="457200">
              <a:defRPr sz="2000">
                <a:solidFill>
                  <a:srgbClr val="000000"/>
                </a:solidFill>
                <a:latin typeface="Courier"/>
                <a:ea typeface="Courier"/>
                <a:cs typeface="Courier"/>
                <a:sym typeface="Courier"/>
              </a:defRPr>
            </a:pPr>
            <a:r>
              <a:t>  .</a:t>
            </a:r>
            <a:r>
              <a:rPr>
                <a:solidFill>
                  <a:srgbClr val="7A7A43"/>
                </a:solidFill>
              </a:rPr>
              <a:t>then</a:t>
            </a:r>
            <a:r>
              <a:t>((response) =&gt;{</a:t>
            </a:r>
          </a:p>
          <a:p>
            <a:pPr algn="l" defTabSz="457200">
              <a:defRPr b="1" sz="20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'Heard back from Facebook'</a:t>
            </a:r>
            <a:r>
              <a:rPr b="0">
                <a:solidFill>
                  <a:srgbClr val="000000"/>
                </a:solidFill>
              </a:rPr>
              <a:t>);</a:t>
            </a:r>
            <a:endParaRPr b="0">
              <a:solidFill>
                <a:srgbClr val="000000"/>
              </a:solidFill>
            </a:endParaRPr>
          </a:p>
          <a:p>
            <a:pPr algn="l" defTabSz="457200">
              <a:defRPr b="1" sz="2000">
                <a:solidFill>
                  <a:srgbClr val="018001"/>
                </a:solidFill>
                <a:latin typeface="Courier"/>
                <a:ea typeface="Courier"/>
                <a:cs typeface="Courier"/>
                <a:sym typeface="Courier"/>
              </a:defRPr>
            </a:pPr>
            <a:r>
              <a:rPr b="0">
                <a:solidFill>
                  <a:srgbClr val="000000"/>
                </a:solidFill>
              </a:rPr>
              <a:t>    fs.</a:t>
            </a:r>
            <a:r>
              <a:rPr b="0" i="1">
                <a:solidFill>
                  <a:srgbClr val="000000"/>
                </a:solidFill>
              </a:rPr>
              <a:t>writeFileSync</a:t>
            </a:r>
            <a:r>
              <a:rPr b="0">
                <a:solidFill>
                  <a:srgbClr val="000000"/>
                </a:solidFill>
              </a:rPr>
              <a:t>(</a:t>
            </a:r>
            <a:r>
              <a:t>"facebook-response.txt"</a:t>
            </a:r>
            <a:r>
              <a:rPr b="0">
                <a:solidFill>
                  <a:srgbClr val="000000"/>
                </a:solidFill>
              </a:rPr>
              <a:t>,response.</a:t>
            </a:r>
            <a:r>
              <a:rPr>
                <a:solidFill>
                  <a:srgbClr val="66187A"/>
                </a:solidFill>
              </a:rPr>
              <a:t>data</a:t>
            </a:r>
            <a:r>
              <a:rPr b="0">
                <a:solidFill>
                  <a:srgbClr val="000000"/>
                </a:solidFill>
              </a:rPr>
              <a:t>);</a:t>
            </a:r>
            <a:endParaRPr b="0">
              <a:solidFill>
                <a:srgbClr val="000000"/>
              </a:solidFill>
            </a:endParaRPr>
          </a:p>
          <a:p>
            <a:pPr algn="l" defTabSz="457200">
              <a:defRPr sz="2000">
                <a:solidFill>
                  <a:srgbClr val="000000"/>
                </a:solidFill>
                <a:latin typeface="Courier"/>
                <a:ea typeface="Courier"/>
                <a:cs typeface="Courier"/>
                <a:sym typeface="Courier"/>
              </a:defRPr>
            </a:pPr>
            <a:r>
              <a:t>  });</a:t>
            </a:r>
          </a:p>
        </p:txBody>
      </p:sp>
      <p:grpSp>
        <p:nvGrpSpPr>
          <p:cNvPr id="498" name="Group"/>
          <p:cNvGrpSpPr/>
          <p:nvPr/>
        </p:nvGrpSpPr>
        <p:grpSpPr>
          <a:xfrm>
            <a:off x="5612010" y="9662617"/>
            <a:ext cx="13173885" cy="461366"/>
            <a:chOff x="0" y="0"/>
            <a:chExt cx="13173884" cy="461365"/>
          </a:xfrm>
        </p:grpSpPr>
        <p:sp>
          <p:nvSpPr>
            <p:cNvPr id="496" name="3 seconds"/>
            <p:cNvSpPr txBox="1"/>
            <p:nvPr/>
          </p:nvSpPr>
          <p:spPr>
            <a:xfrm>
              <a:off x="-1" y="0"/>
              <a:ext cx="1525830" cy="4613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3 seconds</a:t>
              </a:r>
            </a:p>
          </p:txBody>
        </p:sp>
        <p:sp>
          <p:nvSpPr>
            <p:cNvPr id="497" name="2.1 seconds"/>
            <p:cNvSpPr txBox="1"/>
            <p:nvPr/>
          </p:nvSpPr>
          <p:spPr>
            <a:xfrm>
              <a:off x="11393852" y="0"/>
              <a:ext cx="1780033" cy="4613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2.1 seconds</a:t>
              </a:r>
            </a:p>
          </p:txBody>
        </p:sp>
      </p:grpSp>
      <p:grpSp>
        <p:nvGrpSpPr>
          <p:cNvPr id="501" name="Group"/>
          <p:cNvGrpSpPr/>
          <p:nvPr/>
        </p:nvGrpSpPr>
        <p:grpSpPr>
          <a:xfrm>
            <a:off x="1120775" y="8818209"/>
            <a:ext cx="3317083" cy="2817862"/>
            <a:chOff x="976249" y="99"/>
            <a:chExt cx="3317081" cy="2817861"/>
          </a:xfrm>
        </p:grpSpPr>
        <p:sp>
          <p:nvSpPr>
            <p:cNvPr id="499" name="Write a file synchronously…"/>
            <p:cNvSpPr/>
            <p:nvPr/>
          </p:nvSpPr>
          <p:spPr>
            <a:xfrm>
              <a:off x="2001774" y="1547961"/>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a:solidFill>
                    <a:schemeClr val="accent5">
                      <a:hueOff val="-82419"/>
                      <a:satOff val="-9513"/>
                      <a:lumOff val="-16343"/>
                    </a:schemeClr>
                  </a:solidFill>
                </a:defRPr>
              </a:pPr>
              <a:r>
                <a:t>Write a file </a:t>
              </a:r>
              <a:r>
                <a:rPr i="1"/>
                <a:t>synchronously</a:t>
              </a:r>
              <a:endParaRPr i="1"/>
            </a:p>
            <a:p>
              <a:pPr>
                <a:defRPr>
                  <a:solidFill>
                    <a:schemeClr val="accent5">
                      <a:hueOff val="-82419"/>
                      <a:satOff val="-9513"/>
                      <a:lumOff val="-16343"/>
                    </a:schemeClr>
                  </a:solidFill>
                </a:defRPr>
              </a:pPr>
              <a:r>
                <a:t>(write it in this event handler)</a:t>
              </a:r>
            </a:p>
          </p:txBody>
        </p:sp>
        <p:sp>
          <p:nvSpPr>
            <p:cNvPr id="500" name="Callout"/>
            <p:cNvSpPr/>
            <p:nvPr/>
          </p:nvSpPr>
          <p:spPr>
            <a:xfrm rot="16200000">
              <a:off x="2082737" y="-1106389"/>
              <a:ext cx="1104107" cy="33170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3867" y="5272"/>
                  </a:lnTo>
                  <a:lnTo>
                    <a:pt x="13867" y="21197"/>
                  </a:lnTo>
                  <a:cubicBezTo>
                    <a:pt x="13867" y="21420"/>
                    <a:pt x="14414" y="21600"/>
                    <a:pt x="15086" y="21600"/>
                  </a:cubicBezTo>
                  <a:lnTo>
                    <a:pt x="20389" y="21600"/>
                  </a:lnTo>
                  <a:cubicBezTo>
                    <a:pt x="21060" y="21600"/>
                    <a:pt x="21600" y="21420"/>
                    <a:pt x="21600" y="21197"/>
                  </a:cubicBezTo>
                  <a:lnTo>
                    <a:pt x="21600" y="4437"/>
                  </a:lnTo>
                  <a:cubicBezTo>
                    <a:pt x="21600" y="4214"/>
                    <a:pt x="21060" y="4032"/>
                    <a:pt x="20389" y="4032"/>
                  </a:cubicBezTo>
                  <a:lnTo>
                    <a:pt x="17858" y="4032"/>
                  </a:lnTo>
                  <a:lnTo>
                    <a:pt x="0" y="0"/>
                  </a:lnTo>
                  <a:close/>
                </a:path>
              </a:pathLst>
            </a:custGeom>
            <a:noFill/>
            <a:ln w="76200" cap="flat">
              <a:solidFill>
                <a:srgbClr val="FF0000"/>
              </a:solidFill>
              <a:prstDash val="solid"/>
              <a:round/>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grpSp>
        <p:nvGrpSpPr>
          <p:cNvPr id="504" name="Group"/>
          <p:cNvGrpSpPr/>
          <p:nvPr/>
        </p:nvGrpSpPr>
        <p:grpSpPr>
          <a:xfrm>
            <a:off x="11063020" y="8818209"/>
            <a:ext cx="6264543" cy="1928862"/>
            <a:chOff x="0" y="99"/>
            <a:chExt cx="6264542" cy="1928861"/>
          </a:xfrm>
        </p:grpSpPr>
        <p:sp>
          <p:nvSpPr>
            <p:cNvPr id="502" name="Write a file asynchronously…"/>
            <p:cNvSpPr/>
            <p:nvPr/>
          </p:nvSpPr>
          <p:spPr>
            <a:xfrm>
              <a:off x="0" y="1928961"/>
              <a:ext cx="559354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a:solidFill>
                    <a:schemeClr val="accent5">
                      <a:hueOff val="-82419"/>
                      <a:satOff val="-9513"/>
                      <a:lumOff val="-16343"/>
                    </a:schemeClr>
                  </a:solidFill>
                </a:defRPr>
              </a:pPr>
              <a:r>
                <a:t>Write a file a</a:t>
              </a:r>
              <a:r>
                <a:rPr i="1"/>
                <a:t>synchronously</a:t>
              </a:r>
              <a:endParaRPr i="1"/>
            </a:p>
            <a:p>
              <a:pPr>
                <a:defRPr>
                  <a:solidFill>
                    <a:schemeClr val="accent5">
                      <a:hueOff val="-82419"/>
                      <a:satOff val="-9513"/>
                      <a:lumOff val="-16343"/>
                    </a:schemeClr>
                  </a:solidFill>
                </a:defRPr>
              </a:pPr>
              <a:r>
                <a:t>(Ask NodeJS to write it in the background, this returns a new Promise to tell us when it’s done)</a:t>
              </a:r>
            </a:p>
          </p:txBody>
        </p:sp>
        <p:sp>
          <p:nvSpPr>
            <p:cNvPr id="503" name="Callout"/>
            <p:cNvSpPr/>
            <p:nvPr/>
          </p:nvSpPr>
          <p:spPr>
            <a:xfrm rot="16200000">
              <a:off x="3800345" y="-1359992"/>
              <a:ext cx="1104107" cy="3824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3867" y="4573"/>
                  </a:lnTo>
                  <a:lnTo>
                    <a:pt x="13867" y="21250"/>
                  </a:lnTo>
                  <a:cubicBezTo>
                    <a:pt x="13867" y="21444"/>
                    <a:pt x="14414" y="21600"/>
                    <a:pt x="15086" y="21600"/>
                  </a:cubicBezTo>
                  <a:lnTo>
                    <a:pt x="20389" y="21600"/>
                  </a:lnTo>
                  <a:cubicBezTo>
                    <a:pt x="21060" y="21600"/>
                    <a:pt x="21600" y="21444"/>
                    <a:pt x="21600" y="21250"/>
                  </a:cubicBezTo>
                  <a:lnTo>
                    <a:pt x="21600" y="3849"/>
                  </a:lnTo>
                  <a:cubicBezTo>
                    <a:pt x="21600" y="3655"/>
                    <a:pt x="21060" y="3497"/>
                    <a:pt x="20389" y="3497"/>
                  </a:cubicBezTo>
                  <a:lnTo>
                    <a:pt x="17858" y="3497"/>
                  </a:lnTo>
                  <a:lnTo>
                    <a:pt x="0" y="0"/>
                  </a:lnTo>
                  <a:close/>
                </a:path>
              </a:pathLst>
            </a:custGeom>
            <a:noFill/>
            <a:ln w="76200" cap="flat">
              <a:solidFill>
                <a:srgbClr val="FF0000"/>
              </a:solidFill>
              <a:prstDash val="solid"/>
              <a:round/>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grpSp>
        <p:nvGrpSpPr>
          <p:cNvPr id="509" name="Group"/>
          <p:cNvGrpSpPr/>
          <p:nvPr/>
        </p:nvGrpSpPr>
        <p:grpSpPr>
          <a:xfrm>
            <a:off x="14357980" y="12293600"/>
            <a:ext cx="9869596" cy="1447801"/>
            <a:chOff x="-215900" y="-139699"/>
            <a:chExt cx="9869594" cy="1447800"/>
          </a:xfrm>
        </p:grpSpPr>
        <p:grpSp>
          <p:nvGrpSpPr>
            <p:cNvPr id="507" name="Good news: You usually have to go out of your way to use synchronous I/O in NodeJS (the methods all have the word “Sync” in them)"/>
            <p:cNvGrpSpPr/>
            <p:nvPr/>
          </p:nvGrpSpPr>
          <p:grpSpPr>
            <a:xfrm>
              <a:off x="-215900" y="-139700"/>
              <a:ext cx="9784771" cy="1447801"/>
              <a:chOff x="0" y="0"/>
              <a:chExt cx="9784770" cy="1447800"/>
            </a:xfrm>
          </p:grpSpPr>
          <p:sp>
            <p:nvSpPr>
              <p:cNvPr id="506" name="Good news: You usually have to go out of your way to use synchronous I/O in NodeJS (the methods all have the word “Sync” in them)"/>
              <p:cNvSpPr txBox="1"/>
              <p:nvPr/>
            </p:nvSpPr>
            <p:spPr>
              <a:xfrm>
                <a:off x="215900" y="139700"/>
                <a:ext cx="9352971" cy="88900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825500">
                  <a:defRPr>
                    <a:solidFill>
                      <a:srgbClr val="000000"/>
                    </a:solidFill>
                    <a:latin typeface="Ink Free"/>
                    <a:ea typeface="Ink Free"/>
                    <a:cs typeface="Ink Free"/>
                    <a:sym typeface="Ink Free"/>
                  </a:defRPr>
                </a:lvl1pPr>
              </a:lstStyle>
              <a:p>
                <a:pPr/>
                <a:r>
                  <a:t>Good news: You usually have to go out of your way to use synchronous I/O in NodeJS (the methods all have the word “Sync” in them)</a:t>
                </a:r>
              </a:p>
            </p:txBody>
          </p:sp>
          <p:pic>
            <p:nvPicPr>
              <p:cNvPr id="505" name="Good news: You usually have to go out of your way to use synchronous I/O in NodeJS (the methods all have the word “Sync” in them) Good news: You usually have to go out of your way to use synchronous I/O in NodeJS (the methods all have the word “Sync” in " descr="Good news: You usually have to go out of your way to use synchronous I/O in NodeJS (the methods all have the word “Sync” in them) Good news: You usually have to go out of your way to use synchronous I/O in NodeJS (the methods all have the word “Sync” in them)"/>
              <p:cNvPicPr>
                <a:picLocks noChangeAspect="0"/>
              </p:cNvPicPr>
              <p:nvPr/>
            </p:nvPicPr>
            <p:blipFill>
              <a:blip r:embed="rId2">
                <a:extLst/>
              </a:blip>
              <a:stretch>
                <a:fillRect/>
              </a:stretch>
            </p:blipFill>
            <p:spPr>
              <a:xfrm>
                <a:off x="0" y="0"/>
                <a:ext cx="9784771" cy="1447800"/>
              </a:xfrm>
              <a:prstGeom prst="rect">
                <a:avLst/>
              </a:prstGeom>
              <a:effectLst/>
            </p:spPr>
          </p:pic>
        </p:grpSp>
        <p:sp>
          <p:nvSpPr>
            <p:cNvPr id="508" name="Dingbat Check"/>
            <p:cNvSpPr/>
            <p:nvPr/>
          </p:nvSpPr>
          <p:spPr>
            <a:xfrm>
              <a:off x="8829147" y="192431"/>
              <a:ext cx="824548" cy="783537"/>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grpSp>
        <p:nvGrpSpPr>
          <p:cNvPr id="512" name="Group"/>
          <p:cNvGrpSpPr/>
          <p:nvPr/>
        </p:nvGrpSpPr>
        <p:grpSpPr>
          <a:xfrm>
            <a:off x="12414947" y="4599331"/>
            <a:ext cx="11190329" cy="4920180"/>
            <a:chOff x="0" y="0"/>
            <a:chExt cx="11190327" cy="4920178"/>
          </a:xfrm>
        </p:grpSpPr>
        <p:sp>
          <p:nvSpPr>
            <p:cNvPr id="510" name="axios.get('https://rest-example.covey.town/')…"/>
            <p:cNvSpPr txBox="1"/>
            <p:nvPr/>
          </p:nvSpPr>
          <p:spPr>
            <a:xfrm>
              <a:off x="0" y="221178"/>
              <a:ext cx="10961862" cy="4699001"/>
            </a:xfrm>
            <a:prstGeom prst="rect">
              <a:avLst/>
            </a:prstGeom>
            <a:noFill/>
            <a:ln w="25400" cap="flat">
              <a:solidFill>
                <a:srgbClr val="000000"/>
              </a:solidFill>
              <a:prstDash val="solid"/>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defTabSz="457200">
                <a:defRPr b="1" sz="2000">
                  <a:solidFill>
                    <a:srgbClr val="018001"/>
                  </a:solidFill>
                  <a:latin typeface="Courier"/>
                  <a:ea typeface="Courier"/>
                  <a:cs typeface="Courier"/>
                  <a:sym typeface="Courier"/>
                </a:defRPr>
              </a:pP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'https://rest-example.covey.town/'</a:t>
              </a:r>
              <a:r>
                <a:rPr b="0">
                  <a:solidFill>
                    <a:srgbClr val="000000"/>
                  </a:solidFill>
                </a:rPr>
                <a:t>)</a:t>
              </a:r>
              <a:endParaRPr b="0">
                <a:solidFill>
                  <a:srgbClr val="000000"/>
                </a:solidFill>
              </a:endParaRPr>
            </a:p>
            <a:p>
              <a:pPr algn="l" defTabSz="457200">
                <a:defRPr sz="2000">
                  <a:solidFill>
                    <a:srgbClr val="000000"/>
                  </a:solidFill>
                  <a:latin typeface="Courier"/>
                  <a:ea typeface="Courier"/>
                  <a:cs typeface="Courier"/>
                  <a:sym typeface="Courier"/>
                </a:defRPr>
              </a:pPr>
              <a:r>
                <a:t>  .</a:t>
              </a:r>
              <a:r>
                <a:rPr>
                  <a:solidFill>
                    <a:srgbClr val="7A7A43"/>
                  </a:solidFill>
                </a:rPr>
                <a:t>then</a:t>
              </a:r>
              <a:r>
                <a:t>((response) =&gt;{</a:t>
              </a:r>
            </a:p>
            <a:p>
              <a:pPr algn="l" defTabSz="457200">
                <a:defRPr b="1" sz="20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'Heard back from server'</a:t>
              </a:r>
              <a:r>
                <a:rPr b="0">
                  <a:solidFill>
                    <a:srgbClr val="000000"/>
                  </a:solidFill>
                </a:rPr>
                <a:t>);</a:t>
              </a:r>
              <a:endParaRPr b="0">
                <a:solidFill>
                  <a:srgbClr val="000000"/>
                </a:solidFill>
              </a:endParaRPr>
            </a:p>
            <a:p>
              <a:pPr algn="l" defTabSz="457200">
                <a:defRPr sz="2000">
                  <a:solidFill>
                    <a:srgbClr val="000000"/>
                  </a:solidFill>
                  <a:latin typeface="Courier"/>
                  <a:ea typeface="Courier"/>
                  <a:cs typeface="Courier"/>
                  <a:sym typeface="Courier"/>
                </a:defRPr>
              </a:pPr>
              <a:r>
                <a:t>  </a:t>
              </a:r>
              <a:r>
                <a:rPr b="1" i="1">
                  <a:solidFill>
                    <a:srgbClr val="66187A"/>
                  </a:solidFill>
                </a:rPr>
                <a:t>console</a:t>
              </a:r>
              <a:r>
                <a:t>.</a:t>
              </a:r>
              <a:r>
                <a:rPr>
                  <a:solidFill>
                    <a:srgbClr val="7A7A43"/>
                  </a:solidFill>
                </a:rPr>
                <a:t>log</a:t>
              </a:r>
              <a:r>
                <a:t>(response.</a:t>
              </a:r>
              <a:r>
                <a:rPr b="1">
                  <a:solidFill>
                    <a:srgbClr val="66187A"/>
                  </a:solidFill>
                </a:rPr>
                <a:t>data</a:t>
              </a:r>
              <a:r>
                <a:t>);</a:t>
              </a:r>
            </a:p>
            <a:p>
              <a:pPr algn="l" defTabSz="457200">
                <a:defRPr sz="2000">
                  <a:solidFill>
                    <a:srgbClr val="000000"/>
                  </a:solidFill>
                  <a:latin typeface="Courier"/>
                  <a:ea typeface="Courier"/>
                  <a:cs typeface="Courier"/>
                  <a:sym typeface="Courier"/>
                </a:defRPr>
              </a:pPr>
              <a:r>
                <a:t>});</a:t>
              </a:r>
            </a:p>
            <a:p>
              <a:pPr algn="l" defTabSz="457200">
                <a:defRPr b="1" sz="2000">
                  <a:solidFill>
                    <a:srgbClr val="018001"/>
                  </a:solidFill>
                  <a:latin typeface="Courier"/>
                  <a:ea typeface="Courier"/>
                  <a:cs typeface="Courier"/>
                  <a:sym typeface="Courier"/>
                </a:defRPr>
              </a:pP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'https://www.google.com/'</a:t>
              </a:r>
              <a:r>
                <a:rPr b="0">
                  <a:solidFill>
                    <a:srgbClr val="000000"/>
                  </a:solidFill>
                </a:rPr>
                <a:t>)</a:t>
              </a:r>
              <a:endParaRPr b="0">
                <a:solidFill>
                  <a:srgbClr val="000000"/>
                </a:solidFill>
              </a:endParaRPr>
            </a:p>
            <a:p>
              <a:pPr algn="l" defTabSz="457200">
                <a:defRPr sz="2000">
                  <a:solidFill>
                    <a:srgbClr val="000000"/>
                  </a:solidFill>
                  <a:latin typeface="Courier"/>
                  <a:ea typeface="Courier"/>
                  <a:cs typeface="Courier"/>
                  <a:sym typeface="Courier"/>
                </a:defRPr>
              </a:pPr>
              <a:r>
                <a:t>  .</a:t>
              </a:r>
              <a:r>
                <a:rPr>
                  <a:solidFill>
                    <a:srgbClr val="7A7A43"/>
                  </a:solidFill>
                </a:rPr>
                <a:t>then</a:t>
              </a:r>
              <a:r>
                <a:t>((response) =&gt;{</a:t>
              </a:r>
            </a:p>
            <a:p>
              <a:pPr algn="l" defTabSz="457200">
                <a:defRPr b="1" sz="20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'Heard back from Google'</a:t>
              </a:r>
              <a:r>
                <a:rPr b="0">
                  <a:solidFill>
                    <a:srgbClr val="000000"/>
                  </a:solidFill>
                </a:rPr>
                <a:t>);</a:t>
              </a:r>
              <a:endParaRPr b="0">
                <a:solidFill>
                  <a:srgbClr val="000000"/>
                </a:solidFill>
              </a:endParaRPr>
            </a:p>
            <a:p>
              <a:pPr algn="l" defTabSz="457200">
                <a:defRPr b="1" sz="2000">
                  <a:solidFill>
                    <a:srgbClr val="000000"/>
                  </a:solidFill>
                  <a:latin typeface="Courier"/>
                  <a:ea typeface="Courier"/>
                  <a:cs typeface="Courier"/>
                  <a:sym typeface="Courier"/>
                </a:defRPr>
              </a:pPr>
              <a:r>
                <a:rPr b="0"/>
                <a:t>    </a:t>
              </a:r>
              <a:r>
                <a:rPr>
                  <a:solidFill>
                    <a:srgbClr val="011480"/>
                  </a:solidFill>
                </a:rPr>
                <a:t>return </a:t>
              </a:r>
              <a:r>
                <a:rPr b="0"/>
                <a:t>fsPromises.</a:t>
              </a:r>
              <a:r>
                <a:rPr b="0" i="1"/>
                <a:t>writeFile</a:t>
              </a:r>
              <a:r>
                <a:rPr b="0"/>
                <a:t>(</a:t>
              </a:r>
              <a:r>
                <a:rPr>
                  <a:solidFill>
                    <a:srgbClr val="018001"/>
                  </a:solidFill>
                </a:rPr>
                <a:t>"google-response.txt"</a:t>
              </a:r>
              <a:r>
                <a:rPr b="0"/>
                <a:t>,response.</a:t>
              </a:r>
              <a:r>
                <a:rPr>
                  <a:solidFill>
                    <a:srgbClr val="66187A"/>
                  </a:solidFill>
                </a:rPr>
                <a:t>data</a:t>
              </a:r>
              <a:r>
                <a:rPr b="0"/>
                <a:t>);</a:t>
              </a:r>
              <a:endParaRPr b="0"/>
            </a:p>
            <a:p>
              <a:pPr algn="l" defTabSz="457200">
                <a:defRPr sz="2000">
                  <a:solidFill>
                    <a:srgbClr val="000000"/>
                  </a:solidFill>
                  <a:latin typeface="Courier"/>
                  <a:ea typeface="Courier"/>
                  <a:cs typeface="Courier"/>
                  <a:sym typeface="Courier"/>
                </a:defRPr>
              </a:pPr>
              <a:r>
                <a:t>  });</a:t>
              </a:r>
            </a:p>
            <a:p>
              <a:pPr algn="l" defTabSz="457200">
                <a:defRPr b="1" sz="2000">
                  <a:solidFill>
                    <a:srgbClr val="018001"/>
                  </a:solidFill>
                  <a:latin typeface="Courier"/>
                  <a:ea typeface="Courier"/>
                  <a:cs typeface="Courier"/>
                  <a:sym typeface="Courier"/>
                </a:defRPr>
              </a:pP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'https://www.facebook.com/'</a:t>
              </a:r>
              <a:r>
                <a:rPr b="0">
                  <a:solidFill>
                    <a:srgbClr val="000000"/>
                  </a:solidFill>
                </a:rPr>
                <a:t>)</a:t>
              </a:r>
              <a:endParaRPr b="0">
                <a:solidFill>
                  <a:srgbClr val="000000"/>
                </a:solidFill>
              </a:endParaRPr>
            </a:p>
            <a:p>
              <a:pPr algn="l" defTabSz="457200">
                <a:defRPr sz="2000">
                  <a:solidFill>
                    <a:srgbClr val="000000"/>
                  </a:solidFill>
                  <a:latin typeface="Courier"/>
                  <a:ea typeface="Courier"/>
                  <a:cs typeface="Courier"/>
                  <a:sym typeface="Courier"/>
                </a:defRPr>
              </a:pPr>
              <a:r>
                <a:t>  .</a:t>
              </a:r>
              <a:r>
                <a:rPr>
                  <a:solidFill>
                    <a:srgbClr val="7A7A43"/>
                  </a:solidFill>
                </a:rPr>
                <a:t>then</a:t>
              </a:r>
              <a:r>
                <a:t>((response) =&gt;{</a:t>
              </a:r>
            </a:p>
            <a:p>
              <a:pPr algn="l" defTabSz="457200">
                <a:defRPr b="1" sz="20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'Heard back from Facebook'</a:t>
              </a:r>
              <a:r>
                <a:rPr b="0">
                  <a:solidFill>
                    <a:srgbClr val="000000"/>
                  </a:solidFill>
                </a:rPr>
                <a:t>);</a:t>
              </a:r>
              <a:endParaRPr b="0">
                <a:solidFill>
                  <a:srgbClr val="000000"/>
                </a:solidFill>
              </a:endParaRPr>
            </a:p>
            <a:p>
              <a:pPr algn="l" defTabSz="457200">
                <a:defRPr b="1" sz="2000">
                  <a:solidFill>
                    <a:srgbClr val="018001"/>
                  </a:solidFill>
                  <a:latin typeface="Courier"/>
                  <a:ea typeface="Courier"/>
                  <a:cs typeface="Courier"/>
                  <a:sym typeface="Courier"/>
                </a:defRPr>
              </a:pPr>
              <a:r>
                <a:rPr b="0">
                  <a:solidFill>
                    <a:srgbClr val="000000"/>
                  </a:solidFill>
                </a:rPr>
                <a:t>    </a:t>
              </a:r>
              <a:r>
                <a:rPr>
                  <a:solidFill>
                    <a:srgbClr val="011480"/>
                  </a:solidFill>
                </a:rPr>
                <a:t>return </a:t>
              </a:r>
              <a:r>
                <a:rPr b="0">
                  <a:solidFill>
                    <a:srgbClr val="000000"/>
                  </a:solidFill>
                </a:rPr>
                <a:t>fsPromises.</a:t>
              </a:r>
              <a:r>
                <a:rPr b="0" i="1">
                  <a:solidFill>
                    <a:srgbClr val="000000"/>
                  </a:solidFill>
                </a:rPr>
                <a:t>writeFile</a:t>
              </a:r>
              <a:r>
                <a:rPr b="0">
                  <a:solidFill>
                    <a:srgbClr val="000000"/>
                  </a:solidFill>
                </a:rPr>
                <a:t>(</a:t>
              </a:r>
              <a:r>
                <a:t>"facebook-response.txt"</a:t>
              </a:r>
              <a:r>
                <a:rPr b="0">
                  <a:solidFill>
                    <a:srgbClr val="000000"/>
                  </a:solidFill>
                </a:rPr>
                <a:t>,response.</a:t>
              </a:r>
              <a:r>
                <a:rPr>
                  <a:solidFill>
                    <a:srgbClr val="66187A"/>
                  </a:solidFill>
                </a:rPr>
                <a:t>data</a:t>
              </a:r>
              <a:r>
                <a:rPr b="0">
                  <a:solidFill>
                    <a:srgbClr val="000000"/>
                  </a:solidFill>
                </a:rPr>
                <a:t>);</a:t>
              </a:r>
              <a:endParaRPr b="0">
                <a:solidFill>
                  <a:srgbClr val="000000"/>
                </a:solidFill>
              </a:endParaRPr>
            </a:p>
            <a:p>
              <a:pPr algn="l" defTabSz="457200">
                <a:defRPr sz="2000">
                  <a:solidFill>
                    <a:srgbClr val="000000"/>
                  </a:solidFill>
                  <a:latin typeface="Courier"/>
                  <a:ea typeface="Courier"/>
                  <a:cs typeface="Courier"/>
                  <a:sym typeface="Courier"/>
                </a:defRPr>
              </a:pPr>
              <a:r>
                <a:t>  });</a:t>
              </a:r>
            </a:p>
          </p:txBody>
        </p:sp>
        <p:sp>
          <p:nvSpPr>
            <p:cNvPr id="511" name="Dingbat Check"/>
            <p:cNvSpPr/>
            <p:nvPr/>
          </p:nvSpPr>
          <p:spPr>
            <a:xfrm>
              <a:off x="10365781" y="0"/>
              <a:ext cx="824547" cy="783537"/>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hueOff val="914338"/>
                <a:satOff val="31515"/>
                <a:lumOff val="-30790"/>
              </a:schemeClr>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sp>
        <p:nvSpPr>
          <p:cNvPr id="513" name="Dingbat X"/>
          <p:cNvSpPr/>
          <p:nvPr/>
        </p:nvSpPr>
        <p:spPr>
          <a:xfrm>
            <a:off x="11131285" y="4406172"/>
            <a:ext cx="825925" cy="975968"/>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hueOff val="-82419"/>
              <a:satOff val="-9513"/>
              <a:lumOff val="-16343"/>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5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9" grpId="5"/>
      <p:bldP build="whole" bldLvl="1" animBg="1" rev="0" advAuto="0" spid="501" grpId="1"/>
      <p:bldP build="whole" bldLvl="1" animBg="1" rev="0" advAuto="0" spid="504" grpId="3"/>
      <p:bldP build="whole" bldLvl="1" animBg="1" rev="0" advAuto="0" spid="498" grpId="4"/>
      <p:bldP build="whole" bldLvl="1" animBg="1" rev="0" advAuto="0" spid="512" grpId="2"/>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5" name="More Properties of Good Handlers"/>
          <p:cNvSpPr txBox="1"/>
          <p:nvPr>
            <p:ph type="title"/>
          </p:nvPr>
        </p:nvSpPr>
        <p:spPr>
          <a:prstGeom prst="rect">
            <a:avLst/>
          </a:prstGeom>
        </p:spPr>
        <p:txBody>
          <a:bodyPr/>
          <a:lstStyle/>
          <a:p>
            <a:pPr/>
            <a:r>
              <a:t>More Properties of Good Handlers</a:t>
            </a:r>
          </a:p>
        </p:txBody>
      </p:sp>
      <p:sp>
        <p:nvSpPr>
          <p:cNvPr id="516" name="Slide Subtitle"/>
          <p:cNvSpPr txBox="1"/>
          <p:nvPr>
            <p:ph type="body" idx="21"/>
          </p:nvPr>
        </p:nvSpPr>
        <p:spPr>
          <a:prstGeom prst="rect">
            <a:avLst/>
          </a:prstGeom>
        </p:spPr>
        <p:txBody>
          <a:bodyPr/>
          <a:lstStyle/>
          <a:p>
            <a:pPr/>
          </a:p>
        </p:txBody>
      </p:sp>
      <p:sp>
        <p:nvSpPr>
          <p:cNvPr id="517" name="Remember that event events are processed in the order they are received…"/>
          <p:cNvSpPr txBox="1"/>
          <p:nvPr>
            <p:ph type="body" idx="1"/>
          </p:nvPr>
        </p:nvSpPr>
        <p:spPr>
          <a:prstGeom prst="rect">
            <a:avLst/>
          </a:prstGeom>
        </p:spPr>
        <p:txBody>
          <a:bodyPr/>
          <a:lstStyle/>
          <a:p>
            <a:pPr/>
            <a:r>
              <a:t>Remember that event events are processed in the order they are received</a:t>
            </a:r>
          </a:p>
          <a:p>
            <a:pPr/>
            <a:r>
              <a:t>Events might arrive in unexpected order</a:t>
            </a:r>
          </a:p>
          <a:p>
            <a:pPr/>
            <a:r>
              <a:t>Handlers should check the current state of the app to see if they are still relevant</a:t>
            </a:r>
          </a:p>
          <a:p>
            <a:pPr/>
            <a:r>
              <a:t>Always add an error handler:  </a:t>
            </a:r>
          </a:p>
        </p:txBody>
      </p:sp>
      <p:sp>
        <p:nvSpPr>
          <p:cNvPr id="518" name="axios.get('https://www.facebook.com/')…"/>
          <p:cNvSpPr txBox="1"/>
          <p:nvPr/>
        </p:nvSpPr>
        <p:spPr>
          <a:xfrm>
            <a:off x="4307299" y="9474200"/>
            <a:ext cx="9816140" cy="243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b="1" sz="1900">
                <a:solidFill>
                  <a:srgbClr val="018001"/>
                </a:solidFill>
                <a:latin typeface="Courier"/>
                <a:ea typeface="Courier"/>
                <a:cs typeface="Courier"/>
                <a:sym typeface="Courier"/>
              </a:defRPr>
            </a:pP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'https://www.facebook.com/'</a:t>
            </a:r>
            <a:r>
              <a:rPr b="0">
                <a:solidFill>
                  <a:srgbClr val="000000"/>
                </a:solidFill>
              </a:rPr>
              <a:t>)</a:t>
            </a:r>
            <a:endParaRPr b="0">
              <a:solidFill>
                <a:srgbClr val="000000"/>
              </a:solidFill>
            </a:endParaRPr>
          </a:p>
          <a:p>
            <a:pPr algn="l" defTabSz="457200">
              <a:defRPr sz="1900">
                <a:solidFill>
                  <a:srgbClr val="000000"/>
                </a:solidFill>
                <a:latin typeface="Courier"/>
                <a:ea typeface="Courier"/>
                <a:cs typeface="Courier"/>
                <a:sym typeface="Courier"/>
              </a:defRPr>
            </a:pPr>
            <a:r>
              <a:t>  .</a:t>
            </a:r>
            <a:r>
              <a:rPr>
                <a:solidFill>
                  <a:srgbClr val="7A7A43"/>
                </a:solidFill>
              </a:rPr>
              <a:t>then</a:t>
            </a:r>
            <a:r>
              <a:t>((response) =&gt;{</a:t>
            </a:r>
          </a:p>
          <a:p>
            <a:pPr algn="l" defTabSz="457200">
              <a:defRPr b="1" sz="19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'Heard back from Facebook'</a:t>
            </a:r>
            <a:r>
              <a:rPr b="0">
                <a:solidFill>
                  <a:srgbClr val="000000"/>
                </a:solidFill>
              </a:rPr>
              <a:t>);</a:t>
            </a:r>
            <a:endParaRPr b="0">
              <a:solidFill>
                <a:srgbClr val="000000"/>
              </a:solidFill>
            </a:endParaRPr>
          </a:p>
          <a:p>
            <a:pPr algn="l" defTabSz="457200">
              <a:defRPr sz="1900">
                <a:solidFill>
                  <a:srgbClr val="000000"/>
                </a:solidFill>
                <a:latin typeface="Courier"/>
                <a:ea typeface="Courier"/>
                <a:cs typeface="Courier"/>
                <a:sym typeface="Courier"/>
              </a:defRPr>
            </a:pPr>
            <a:r>
              <a:t>  }).</a:t>
            </a:r>
            <a:r>
              <a:rPr>
                <a:solidFill>
                  <a:srgbClr val="7A7A43"/>
                </a:solidFill>
              </a:rPr>
              <a:t>catch</a:t>
            </a:r>
            <a:r>
              <a:t>((error) =&gt; {</a:t>
            </a:r>
          </a:p>
          <a:p>
            <a:pPr algn="l" defTabSz="457200">
              <a:defRPr b="1" sz="19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"Uh oh, I guess we should have an error handler!"</a:t>
            </a:r>
            <a:r>
              <a:rPr b="0">
                <a:solidFill>
                  <a:srgbClr val="000000"/>
                </a:solidFill>
              </a:rPr>
              <a:t>);</a:t>
            </a:r>
            <a:endParaRPr b="0">
              <a:solidFill>
                <a:srgbClr val="000000"/>
              </a:solidFill>
            </a:endParaRPr>
          </a:p>
          <a:p>
            <a:pPr algn="l" defTabSz="457200">
              <a:defRPr sz="1900">
                <a:solidFill>
                  <a:srgbClr val="000000"/>
                </a:solidFill>
                <a:latin typeface="Courier"/>
                <a:ea typeface="Courier"/>
                <a:cs typeface="Courier"/>
                <a:sym typeface="Courier"/>
              </a:defRPr>
            </a:pPr>
            <a:r>
              <a:t>    </a:t>
            </a:r>
            <a:r>
              <a:rPr b="1" i="1">
                <a:solidFill>
                  <a:srgbClr val="66187A"/>
                </a:solidFill>
              </a:rPr>
              <a:t>console</a:t>
            </a:r>
            <a:r>
              <a:t>.</a:t>
            </a:r>
            <a:r>
              <a:rPr>
                <a:solidFill>
                  <a:srgbClr val="7A7A43"/>
                </a:solidFill>
              </a:rPr>
              <a:t>trace</a:t>
            </a:r>
            <a:r>
              <a:t>(error);</a:t>
            </a:r>
          </a:p>
          <a:p>
            <a:pPr algn="l" defTabSz="457200">
              <a:defRPr sz="1900">
                <a:solidFill>
                  <a:srgbClr val="000000"/>
                </a:solidFill>
                <a:latin typeface="Courier"/>
                <a:ea typeface="Courier"/>
                <a:cs typeface="Courier"/>
                <a:sym typeface="Courier"/>
              </a:defRPr>
            </a:pPr>
            <a:r>
              <a:t>});</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0" name="Example: Writing Asynchronous Tasks"/>
          <p:cNvSpPr txBox="1"/>
          <p:nvPr>
            <p:ph type="title"/>
          </p:nvPr>
        </p:nvSpPr>
        <p:spPr>
          <a:prstGeom prst="rect">
            <a:avLst/>
          </a:prstGeom>
        </p:spPr>
        <p:txBody>
          <a:bodyPr/>
          <a:lstStyle/>
          <a:p>
            <a:pPr/>
            <a:r>
              <a:t>Example: Writing Asynchronous Tasks</a:t>
            </a:r>
          </a:p>
        </p:txBody>
      </p:sp>
      <p:sp>
        <p:nvSpPr>
          <p:cNvPr id="521" name="Transcript Server: Calculating statistic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Transcript Server: Calculating statistics</a:t>
            </a:r>
          </a:p>
        </p:txBody>
      </p:sp>
      <p:sp>
        <p:nvSpPr>
          <p:cNvPr id="522" name="From an array of StudentIDs:…"/>
          <p:cNvSpPr txBox="1"/>
          <p:nvPr>
            <p:ph type="body" idx="1"/>
          </p:nvPr>
        </p:nvSpPr>
        <p:spPr>
          <a:prstGeom prst="rect">
            <a:avLst/>
          </a:prstGeom>
        </p:spPr>
        <p:txBody>
          <a:bodyPr/>
          <a:lstStyle/>
          <a:p>
            <a:pPr>
              <a:spcBef>
                <a:spcPts val="1300"/>
              </a:spcBef>
            </a:pPr>
            <a:r>
              <a:t>From an array of StudentIDs:</a:t>
            </a:r>
          </a:p>
          <a:p>
            <a:pPr lvl="1">
              <a:spcBef>
                <a:spcPts val="1300"/>
              </a:spcBef>
            </a:pPr>
            <a:r>
              <a:t>Request each student’s transcript</a:t>
            </a:r>
          </a:p>
          <a:p>
            <a:pPr lvl="1">
              <a:spcBef>
                <a:spcPts val="1300"/>
              </a:spcBef>
            </a:pPr>
            <a:r>
              <a:t>Then for each transcript, save it to disk so that we have a copy</a:t>
            </a:r>
          </a:p>
          <a:p>
            <a:pPr lvl="1">
              <a:spcBef>
                <a:spcPts val="1300"/>
              </a:spcBef>
            </a:pPr>
            <a:r>
              <a:t>Then once all of the pages are downloaded and saved, print out the total size of all of the files that were saved</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4" name="Example: Writing Asynchronous Tasks"/>
          <p:cNvSpPr txBox="1"/>
          <p:nvPr>
            <p:ph type="title"/>
          </p:nvPr>
        </p:nvSpPr>
        <p:spPr>
          <a:prstGeom prst="rect">
            <a:avLst/>
          </a:prstGeom>
        </p:spPr>
        <p:txBody>
          <a:bodyPr/>
          <a:lstStyle/>
          <a:p>
            <a:pPr/>
            <a:r>
              <a:t>Example: Writing Asynchronous Tasks</a:t>
            </a:r>
          </a:p>
        </p:txBody>
      </p:sp>
      <p:sp>
        <p:nvSpPr>
          <p:cNvPr id="525" name="Transcript Server: Calculating statistic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Transcript Server: Calculating statistics</a:t>
            </a:r>
          </a:p>
        </p:txBody>
      </p:sp>
      <p:sp>
        <p:nvSpPr>
          <p:cNvPr id="526" name="From an array of StudentIDs:…"/>
          <p:cNvSpPr txBox="1"/>
          <p:nvPr>
            <p:ph type="body" sz="half" idx="1"/>
          </p:nvPr>
        </p:nvSpPr>
        <p:spPr>
          <a:xfrm>
            <a:off x="1206500" y="4248504"/>
            <a:ext cx="21971000" cy="4029937"/>
          </a:xfrm>
          <a:prstGeom prst="rect">
            <a:avLst/>
          </a:prstGeom>
        </p:spPr>
        <p:txBody>
          <a:bodyPr/>
          <a:lstStyle/>
          <a:p>
            <a:pPr>
              <a:spcBef>
                <a:spcPts val="1300"/>
              </a:spcBef>
            </a:pPr>
            <a:r>
              <a:t>From an array of StudentIDs:</a:t>
            </a:r>
          </a:p>
          <a:p>
            <a:pPr lvl="1">
              <a:spcBef>
                <a:spcPts val="1300"/>
              </a:spcBef>
            </a:pPr>
            <a:r>
              <a:t>Request each student’s transcript</a:t>
            </a:r>
          </a:p>
          <a:p>
            <a:pPr lvl="1">
              <a:spcBef>
                <a:spcPts val="1300"/>
              </a:spcBef>
              <a:defRPr>
                <a:solidFill>
                  <a:srgbClr val="000000">
                    <a:alpha val="36583"/>
                  </a:srgbClr>
                </a:solidFill>
              </a:defRPr>
            </a:pPr>
            <a:r>
              <a:t>Then for each transcript, save it to disk so that we have a copy</a:t>
            </a:r>
          </a:p>
          <a:p>
            <a:pPr lvl="1">
              <a:spcBef>
                <a:spcPts val="1300"/>
              </a:spcBef>
              <a:defRPr>
                <a:solidFill>
                  <a:srgbClr val="000000">
                    <a:alpha val="36583"/>
                  </a:srgbClr>
                </a:solidFill>
              </a:defRPr>
            </a:pPr>
            <a:r>
              <a:t>Then once all of the pages are downloaded and saved, print out the total size of all of the files that were saved</a:t>
            </a:r>
          </a:p>
        </p:txBody>
      </p:sp>
      <p:sp>
        <p:nvSpPr>
          <p:cNvPr id="527" name="const studentIDs = [1, 2, 3, 4];…"/>
          <p:cNvSpPr txBox="1"/>
          <p:nvPr/>
        </p:nvSpPr>
        <p:spPr>
          <a:xfrm>
            <a:off x="1983358" y="8439150"/>
            <a:ext cx="15844541" cy="1206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defTabSz="457200">
              <a:defRPr>
                <a:solidFill>
                  <a:srgbClr val="458383"/>
                </a:solidFill>
                <a:latin typeface="Courier"/>
                <a:ea typeface="Courier"/>
                <a:cs typeface="Courier"/>
                <a:sym typeface="Courier"/>
              </a:defRPr>
            </a:pPr>
            <a:r>
              <a:rPr b="1">
                <a:solidFill>
                  <a:srgbClr val="011480"/>
                </a:solidFill>
              </a:rPr>
              <a:t>const </a:t>
            </a:r>
            <a:r>
              <a:t>studentIDs </a:t>
            </a:r>
            <a:r>
              <a:rPr>
                <a:solidFill>
                  <a:srgbClr val="000000"/>
                </a:solidFill>
              </a:rPr>
              <a:t>= [</a:t>
            </a:r>
            <a:r>
              <a:rPr>
                <a:solidFill>
                  <a:srgbClr val="0432FF"/>
                </a:solidFill>
              </a:rPr>
              <a:t>1</a:t>
            </a:r>
            <a:r>
              <a:rPr>
                <a:solidFill>
                  <a:srgbClr val="000000"/>
                </a:solidFill>
              </a:rPr>
              <a:t>, </a:t>
            </a:r>
            <a:r>
              <a:rPr>
                <a:solidFill>
                  <a:srgbClr val="0432FF"/>
                </a:solidFill>
              </a:rPr>
              <a:t>2</a:t>
            </a:r>
            <a:r>
              <a:rPr>
                <a:solidFill>
                  <a:srgbClr val="000000"/>
                </a:solidFill>
              </a:rPr>
              <a:t>, </a:t>
            </a:r>
            <a:r>
              <a:rPr>
                <a:solidFill>
                  <a:srgbClr val="0432FF"/>
                </a:solidFill>
              </a:rPr>
              <a:t>3</a:t>
            </a:r>
            <a:r>
              <a:rPr>
                <a:solidFill>
                  <a:srgbClr val="000000"/>
                </a:solidFill>
              </a:rPr>
              <a:t>, </a:t>
            </a:r>
            <a:r>
              <a:rPr>
                <a:solidFill>
                  <a:srgbClr val="0432FF"/>
                </a:solidFill>
              </a:rPr>
              <a:t>4</a:t>
            </a:r>
            <a:r>
              <a:rPr>
                <a:solidFill>
                  <a:srgbClr val="000000"/>
                </a:solidFill>
              </a:rPr>
              <a:t>];</a:t>
            </a:r>
            <a:endParaRPr>
              <a:solidFill>
                <a:srgbClr val="000000"/>
              </a:solidFill>
            </a:endParaRPr>
          </a:p>
          <a:p>
            <a:pPr algn="l" defTabSz="457200">
              <a:defRPr>
                <a:solidFill>
                  <a:srgbClr val="458383"/>
                </a:solidFill>
                <a:latin typeface="Courier"/>
                <a:ea typeface="Courier"/>
                <a:cs typeface="Courier"/>
                <a:sym typeface="Courier"/>
              </a:defRPr>
            </a:pPr>
            <a:r>
              <a:rPr b="1">
                <a:solidFill>
                  <a:srgbClr val="011480"/>
                </a:solidFill>
              </a:rPr>
              <a:t>const </a:t>
            </a:r>
            <a:r>
              <a:t>promisesForTranscripts </a:t>
            </a:r>
            <a:r>
              <a:rPr>
                <a:solidFill>
                  <a:srgbClr val="000000"/>
                </a:solidFill>
              </a:rPr>
              <a:t>= </a:t>
            </a:r>
            <a:r>
              <a:t>studentIDs</a:t>
            </a:r>
            <a:r>
              <a:rPr>
                <a:solidFill>
                  <a:srgbClr val="000000"/>
                </a:solidFill>
              </a:rPr>
              <a:t>.</a:t>
            </a:r>
            <a:r>
              <a:rPr>
                <a:solidFill>
                  <a:srgbClr val="7A7A43"/>
                </a:solidFill>
              </a:rPr>
              <a:t>map</a:t>
            </a:r>
            <a:r>
              <a:rPr>
                <a:solidFill>
                  <a:srgbClr val="000000"/>
                </a:solidFill>
              </a:rPr>
              <a:t>(</a:t>
            </a:r>
            <a:endParaRPr>
              <a:solidFill>
                <a:srgbClr val="000000"/>
              </a:solidFill>
            </a:endParaRPr>
          </a:p>
          <a:p>
            <a:pPr algn="l" defTabSz="457200">
              <a:defRPr b="1">
                <a:solidFill>
                  <a:srgbClr val="018001"/>
                </a:solidFill>
                <a:latin typeface="Courier"/>
                <a:ea typeface="Courier"/>
                <a:cs typeface="Courier"/>
                <a:sym typeface="Courier"/>
              </a:defRPr>
            </a:pPr>
            <a:r>
              <a:rPr b="0">
                <a:solidFill>
                  <a:srgbClr val="000000"/>
                </a:solidFill>
              </a:rPr>
              <a:t>  studentID =&gt; </a:t>
            </a: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`https://rest-example.covey.town/transcripts/</a:t>
            </a:r>
            <a:r>
              <a:rPr b="0">
                <a:solidFill>
                  <a:srgbClr val="000000"/>
                </a:solidFill>
              </a:rPr>
              <a:t>${studentID}</a:t>
            </a:r>
            <a:r>
              <a:t>`</a:t>
            </a:r>
            <a:r>
              <a:rPr b="0">
                <a:solidFill>
                  <a:srgbClr val="000000"/>
                </a:solidFill>
              </a:rPr>
              <a:t>));</a:t>
            </a:r>
          </a:p>
        </p:txBody>
      </p:sp>
      <p:grpSp>
        <p:nvGrpSpPr>
          <p:cNvPr id="530" name="Group"/>
          <p:cNvGrpSpPr/>
          <p:nvPr/>
        </p:nvGrpSpPr>
        <p:grpSpPr>
          <a:xfrm>
            <a:off x="7670801" y="8638870"/>
            <a:ext cx="13700454" cy="638127"/>
            <a:chOff x="0" y="598982"/>
            <a:chExt cx="13700454" cy="638125"/>
          </a:xfrm>
        </p:grpSpPr>
        <p:sp>
          <p:nvSpPr>
            <p:cNvPr id="528" name="Functional magic: map will apply the function specified to each element in the array and return a new array containing the result of each of those functions"/>
            <p:cNvSpPr/>
            <p:nvPr/>
          </p:nvSpPr>
          <p:spPr>
            <a:xfrm>
              <a:off x="3057956" y="598982"/>
              <a:ext cx="1064249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solidFill>
                    <a:schemeClr val="accent5">
                      <a:hueOff val="-82419"/>
                      <a:satOff val="-9513"/>
                      <a:lumOff val="-16343"/>
                    </a:schemeClr>
                  </a:solidFill>
                </a:defRPr>
              </a:lvl1pPr>
            </a:lstStyle>
            <a:p>
              <a:pPr/>
              <a:r>
                <a:t>Functional magic: map will apply the function specified to each element in the array and return a new array containing the result of each of those functions</a:t>
              </a:r>
            </a:p>
          </p:txBody>
        </p:sp>
        <p:sp>
          <p:nvSpPr>
            <p:cNvPr id="529" name="Callout"/>
            <p:cNvSpPr/>
            <p:nvPr/>
          </p:nvSpPr>
          <p:spPr>
            <a:xfrm rot="16200000">
              <a:off x="1316037" y="-701229"/>
              <a:ext cx="622301" cy="32543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3" y="0"/>
                  </a:moveTo>
                  <a:cubicBezTo>
                    <a:pt x="971" y="0"/>
                    <a:pt x="0" y="186"/>
                    <a:pt x="0" y="414"/>
                  </a:cubicBezTo>
                  <a:lnTo>
                    <a:pt x="0" y="17496"/>
                  </a:lnTo>
                  <a:cubicBezTo>
                    <a:pt x="0" y="17724"/>
                    <a:pt x="971" y="17907"/>
                    <a:pt x="2163" y="17907"/>
                  </a:cubicBezTo>
                  <a:lnTo>
                    <a:pt x="7370" y="17907"/>
                  </a:lnTo>
                  <a:lnTo>
                    <a:pt x="21600" y="21600"/>
                  </a:lnTo>
                  <a:lnTo>
                    <a:pt x="13720" y="15426"/>
                  </a:lnTo>
                  <a:lnTo>
                    <a:pt x="13720" y="414"/>
                  </a:lnTo>
                  <a:cubicBezTo>
                    <a:pt x="13720" y="186"/>
                    <a:pt x="12763" y="0"/>
                    <a:pt x="11571" y="0"/>
                  </a:cubicBezTo>
                  <a:lnTo>
                    <a:pt x="2163" y="0"/>
                  </a:lnTo>
                  <a:close/>
                </a:path>
              </a:pathLst>
            </a:custGeom>
            <a:noFill/>
            <a:ln w="76200" cap="flat">
              <a:solidFill>
                <a:srgbClr val="FF0000"/>
              </a:solidFill>
              <a:prstDash val="solid"/>
              <a:round/>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grpSp>
        <p:nvGrpSpPr>
          <p:cNvPr id="533" name="Group"/>
          <p:cNvGrpSpPr/>
          <p:nvPr/>
        </p:nvGrpSpPr>
        <p:grpSpPr>
          <a:xfrm>
            <a:off x="2159001" y="9211632"/>
            <a:ext cx="22018954" cy="1446539"/>
            <a:chOff x="0" y="-176"/>
            <a:chExt cx="22018954" cy="1446537"/>
          </a:xfrm>
        </p:grpSpPr>
        <p:sp>
          <p:nvSpPr>
            <p:cNvPr id="531" name="The function that is applied to each studentID: axios.get, which will return a promise!"/>
            <p:cNvSpPr/>
            <p:nvPr/>
          </p:nvSpPr>
          <p:spPr>
            <a:xfrm>
              <a:off x="14918338" y="1446361"/>
              <a:ext cx="710061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solidFill>
                    <a:schemeClr val="accent5">
                      <a:hueOff val="-82419"/>
                      <a:satOff val="-9513"/>
                      <a:lumOff val="-16343"/>
                    </a:schemeClr>
                  </a:solidFill>
                </a:defRPr>
              </a:lvl1pPr>
            </a:lstStyle>
            <a:p>
              <a:pPr/>
              <a:r>
                <a:t>The function that is applied to each studentID: axios.get, which will return a promise!</a:t>
              </a:r>
            </a:p>
          </p:txBody>
        </p:sp>
        <p:sp>
          <p:nvSpPr>
            <p:cNvPr id="532" name="Callout"/>
            <p:cNvSpPr/>
            <p:nvPr/>
          </p:nvSpPr>
          <p:spPr>
            <a:xfrm rot="16200000">
              <a:off x="7469584" y="-7469761"/>
              <a:ext cx="1017191" cy="159563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408" y="0"/>
                  </a:moveTo>
                  <a:cubicBezTo>
                    <a:pt x="12679" y="0"/>
                    <a:pt x="12085" y="38"/>
                    <a:pt x="12085" y="84"/>
                  </a:cubicBezTo>
                  <a:lnTo>
                    <a:pt x="12085" y="20810"/>
                  </a:lnTo>
                  <a:lnTo>
                    <a:pt x="0" y="21600"/>
                  </a:lnTo>
                  <a:lnTo>
                    <a:pt x="17142" y="21066"/>
                  </a:lnTo>
                  <a:lnTo>
                    <a:pt x="20277" y="21066"/>
                  </a:lnTo>
                  <a:cubicBezTo>
                    <a:pt x="21006" y="21066"/>
                    <a:pt x="21600" y="21029"/>
                    <a:pt x="21600" y="20982"/>
                  </a:cubicBezTo>
                  <a:lnTo>
                    <a:pt x="21600" y="84"/>
                  </a:lnTo>
                  <a:cubicBezTo>
                    <a:pt x="21600" y="38"/>
                    <a:pt x="21006" y="0"/>
                    <a:pt x="20277" y="0"/>
                  </a:cubicBezTo>
                  <a:lnTo>
                    <a:pt x="13408" y="0"/>
                  </a:lnTo>
                  <a:close/>
                </a:path>
              </a:pathLst>
            </a:custGeom>
            <a:noFill/>
            <a:ln w="76200" cap="flat">
              <a:solidFill>
                <a:srgbClr val="FF0000"/>
              </a:solidFill>
              <a:prstDash val="solid"/>
              <a:round/>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0" grpId="1"/>
      <p:bldP build="whole" bldLvl="1" animBg="1" rev="0" advAuto="0" spid="533" grpId="2"/>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5" name="Example: Writing Asynchronous Tasks"/>
          <p:cNvSpPr txBox="1"/>
          <p:nvPr>
            <p:ph type="title"/>
          </p:nvPr>
        </p:nvSpPr>
        <p:spPr>
          <a:prstGeom prst="rect">
            <a:avLst/>
          </a:prstGeom>
        </p:spPr>
        <p:txBody>
          <a:bodyPr/>
          <a:lstStyle/>
          <a:p>
            <a:pPr/>
            <a:r>
              <a:t>Example: Writing Asynchronous Tasks</a:t>
            </a:r>
          </a:p>
        </p:txBody>
      </p:sp>
      <p:sp>
        <p:nvSpPr>
          <p:cNvPr id="536" name="Transcript Server: Calculating statistic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Transcript Server: Calculating statistics</a:t>
            </a:r>
          </a:p>
        </p:txBody>
      </p:sp>
      <p:sp>
        <p:nvSpPr>
          <p:cNvPr id="537" name="From an array of StudentIDs:…"/>
          <p:cNvSpPr txBox="1"/>
          <p:nvPr>
            <p:ph type="body" sz="half" idx="1"/>
          </p:nvPr>
        </p:nvSpPr>
        <p:spPr>
          <a:xfrm>
            <a:off x="1206500" y="4248504"/>
            <a:ext cx="21971000" cy="4029937"/>
          </a:xfrm>
          <a:prstGeom prst="rect">
            <a:avLst/>
          </a:prstGeom>
        </p:spPr>
        <p:txBody>
          <a:bodyPr/>
          <a:lstStyle/>
          <a:p>
            <a:pPr>
              <a:spcBef>
                <a:spcPts val="1300"/>
              </a:spcBef>
            </a:pPr>
            <a:r>
              <a:t>From an array of StudentIDs:</a:t>
            </a:r>
          </a:p>
          <a:p>
            <a:pPr lvl="1">
              <a:spcBef>
                <a:spcPts val="1300"/>
              </a:spcBef>
            </a:pPr>
            <a:r>
              <a:t>Request each student’s transcript</a:t>
            </a:r>
          </a:p>
          <a:p>
            <a:pPr lvl="1">
              <a:spcBef>
                <a:spcPts val="1300"/>
              </a:spcBef>
            </a:pPr>
            <a:r>
              <a:t>Then for each transcript, save it to disk so that we have a copy</a:t>
            </a:r>
          </a:p>
          <a:p>
            <a:pPr lvl="1">
              <a:spcBef>
                <a:spcPts val="1300"/>
              </a:spcBef>
              <a:defRPr>
                <a:solidFill>
                  <a:srgbClr val="000000">
                    <a:alpha val="36583"/>
                  </a:srgbClr>
                </a:solidFill>
              </a:defRPr>
            </a:pPr>
            <a:r>
              <a:t>Then once all of the pages are downloaded and saved, print out the total size of all of the files that were saved</a:t>
            </a:r>
          </a:p>
        </p:txBody>
      </p:sp>
      <p:sp>
        <p:nvSpPr>
          <p:cNvPr id="538" name="const studentIDs = [1, 2, 3, 4];…"/>
          <p:cNvSpPr txBox="1"/>
          <p:nvPr/>
        </p:nvSpPr>
        <p:spPr>
          <a:xfrm>
            <a:off x="1983358" y="8439150"/>
            <a:ext cx="20417285" cy="2311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defTabSz="457200">
              <a:defRPr>
                <a:solidFill>
                  <a:srgbClr val="458383"/>
                </a:solidFill>
                <a:latin typeface="Courier"/>
                <a:ea typeface="Courier"/>
                <a:cs typeface="Courier"/>
                <a:sym typeface="Courier"/>
              </a:defRPr>
            </a:pPr>
            <a:r>
              <a:rPr b="1">
                <a:solidFill>
                  <a:srgbClr val="011480"/>
                </a:solidFill>
              </a:rPr>
              <a:t>const </a:t>
            </a:r>
            <a:r>
              <a:t>studentIDs </a:t>
            </a:r>
            <a:r>
              <a:rPr>
                <a:solidFill>
                  <a:srgbClr val="000000"/>
                </a:solidFill>
              </a:rPr>
              <a:t>= [</a:t>
            </a:r>
            <a:r>
              <a:rPr>
                <a:solidFill>
                  <a:srgbClr val="0432FF"/>
                </a:solidFill>
              </a:rPr>
              <a:t>1</a:t>
            </a:r>
            <a:r>
              <a:rPr>
                <a:solidFill>
                  <a:srgbClr val="000000"/>
                </a:solidFill>
              </a:rPr>
              <a:t>, </a:t>
            </a:r>
            <a:r>
              <a:rPr>
                <a:solidFill>
                  <a:srgbClr val="0432FF"/>
                </a:solidFill>
              </a:rPr>
              <a:t>2</a:t>
            </a:r>
            <a:r>
              <a:rPr>
                <a:solidFill>
                  <a:srgbClr val="000000"/>
                </a:solidFill>
              </a:rPr>
              <a:t>, </a:t>
            </a:r>
            <a:r>
              <a:rPr>
                <a:solidFill>
                  <a:srgbClr val="0432FF"/>
                </a:solidFill>
              </a:rPr>
              <a:t>3</a:t>
            </a:r>
            <a:r>
              <a:rPr>
                <a:solidFill>
                  <a:srgbClr val="000000"/>
                </a:solidFill>
              </a:rPr>
              <a:t>, </a:t>
            </a:r>
            <a:r>
              <a:rPr>
                <a:solidFill>
                  <a:srgbClr val="0432FF"/>
                </a:solidFill>
              </a:rPr>
              <a:t>4</a:t>
            </a:r>
            <a:r>
              <a:rPr>
                <a:solidFill>
                  <a:srgbClr val="000000"/>
                </a:solidFill>
              </a:rPr>
              <a:t>];</a:t>
            </a:r>
            <a:endParaRPr>
              <a:solidFill>
                <a:srgbClr val="000000"/>
              </a:solidFill>
            </a:endParaRPr>
          </a:p>
          <a:p>
            <a:pPr algn="l" defTabSz="457200">
              <a:defRPr>
                <a:solidFill>
                  <a:srgbClr val="458383"/>
                </a:solidFill>
                <a:latin typeface="Courier"/>
                <a:ea typeface="Courier"/>
                <a:cs typeface="Courier"/>
                <a:sym typeface="Courier"/>
              </a:defRPr>
            </a:pPr>
            <a:r>
              <a:rPr b="1">
                <a:solidFill>
                  <a:srgbClr val="011480"/>
                </a:solidFill>
              </a:rPr>
              <a:t>const </a:t>
            </a:r>
            <a:r>
              <a:t>promisesForTranscripts </a:t>
            </a:r>
            <a:r>
              <a:rPr>
                <a:solidFill>
                  <a:srgbClr val="000000"/>
                </a:solidFill>
              </a:rPr>
              <a:t>= </a:t>
            </a:r>
            <a:r>
              <a:t>studentIDs</a:t>
            </a:r>
            <a:r>
              <a:rPr>
                <a:solidFill>
                  <a:srgbClr val="000000"/>
                </a:solidFill>
              </a:rPr>
              <a:t>.</a:t>
            </a:r>
            <a:r>
              <a:rPr>
                <a:solidFill>
                  <a:srgbClr val="7A7A43"/>
                </a:solidFill>
              </a:rPr>
              <a:t>map</a:t>
            </a:r>
            <a:r>
              <a:rPr>
                <a:solidFill>
                  <a:srgbClr val="000000"/>
                </a:solidFill>
              </a:rPr>
              <a:t>(</a:t>
            </a:r>
            <a:endParaRPr>
              <a:solidFill>
                <a:srgbClr val="000000"/>
              </a:solidFill>
            </a:endParaRPr>
          </a:p>
          <a:p>
            <a:pPr algn="l" defTabSz="457200">
              <a:defRPr b="1">
                <a:solidFill>
                  <a:srgbClr val="018001"/>
                </a:solidFill>
                <a:latin typeface="Courier"/>
                <a:ea typeface="Courier"/>
                <a:cs typeface="Courier"/>
                <a:sym typeface="Courier"/>
              </a:defRPr>
            </a:pPr>
            <a:r>
              <a:rPr b="0">
                <a:solidFill>
                  <a:srgbClr val="000000"/>
                </a:solidFill>
              </a:rPr>
              <a:t>  studentID =&gt; </a:t>
            </a: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`https://rest-example.covey.town/transcripts/</a:t>
            </a:r>
            <a:r>
              <a:rPr b="0">
                <a:solidFill>
                  <a:srgbClr val="000000"/>
                </a:solidFill>
              </a:rPr>
              <a:t>${studentID}</a:t>
            </a:r>
            <a:r>
              <a:t>`</a:t>
            </a:r>
            <a:r>
              <a:rPr b="0">
                <a:solidFill>
                  <a:srgbClr val="000000"/>
                </a:solidFill>
              </a:rPr>
              <a:t>)</a:t>
            </a:r>
            <a:endParaRPr b="0">
              <a:solidFill>
                <a:srgbClr val="000000"/>
              </a:solidFill>
            </a:endParaRPr>
          </a:p>
          <a:p>
            <a:pPr algn="l" defTabSz="457200">
              <a:defRPr>
                <a:solidFill>
                  <a:srgbClr val="000000"/>
                </a:solidFill>
                <a:latin typeface="Courier"/>
                <a:ea typeface="Courier"/>
                <a:cs typeface="Courier"/>
                <a:sym typeface="Courier"/>
              </a:defRPr>
            </a:pPr>
            <a:r>
              <a:t>    .</a:t>
            </a:r>
            <a:r>
              <a:rPr>
                <a:solidFill>
                  <a:srgbClr val="7A7A43"/>
                </a:solidFill>
              </a:rPr>
              <a:t>then</a:t>
            </a:r>
            <a:r>
              <a:t>((response) =&gt;</a:t>
            </a:r>
          </a:p>
          <a:p>
            <a:pPr algn="l" defTabSz="457200">
              <a:defRPr>
                <a:solidFill>
                  <a:srgbClr val="000000"/>
                </a:solidFill>
                <a:latin typeface="Courier"/>
                <a:ea typeface="Courier"/>
                <a:cs typeface="Courier"/>
                <a:sym typeface="Courier"/>
              </a:defRPr>
            </a:pPr>
            <a:r>
              <a:t>      fsPromises.</a:t>
            </a:r>
            <a:r>
              <a:rPr i="1"/>
              <a:t>writeFile</a:t>
            </a:r>
            <a:r>
              <a:t>(</a:t>
            </a:r>
            <a:r>
              <a:rPr b="1">
                <a:solidFill>
                  <a:srgbClr val="018001"/>
                </a:solidFill>
              </a:rPr>
              <a:t>`transcript-</a:t>
            </a:r>
            <a:r>
              <a:t>${response.</a:t>
            </a:r>
            <a:r>
              <a:rPr b="1">
                <a:solidFill>
                  <a:srgbClr val="66187A"/>
                </a:solidFill>
              </a:rPr>
              <a:t>data</a:t>
            </a:r>
            <a:r>
              <a:t>.</a:t>
            </a:r>
            <a:r>
              <a:rPr b="1">
                <a:solidFill>
                  <a:srgbClr val="66187A"/>
                </a:solidFill>
              </a:rPr>
              <a:t>student</a:t>
            </a:r>
            <a:r>
              <a:t>.</a:t>
            </a:r>
            <a:r>
              <a:rPr b="1">
                <a:solidFill>
                  <a:srgbClr val="66187A"/>
                </a:solidFill>
              </a:rPr>
              <a:t>studentID</a:t>
            </a:r>
            <a:r>
              <a:t>}</a:t>
            </a:r>
            <a:r>
              <a:rPr b="1">
                <a:solidFill>
                  <a:srgbClr val="018001"/>
                </a:solidFill>
              </a:rPr>
              <a:t>.json`</a:t>
            </a:r>
            <a:r>
              <a:t>, </a:t>
            </a:r>
            <a:r>
              <a:rPr b="1" i="1">
                <a:solidFill>
                  <a:srgbClr val="66187A"/>
                </a:solidFill>
              </a:rPr>
              <a:t>JSON</a:t>
            </a:r>
            <a:r>
              <a:t>.</a:t>
            </a:r>
            <a:r>
              <a:rPr>
                <a:solidFill>
                  <a:srgbClr val="7A7A43"/>
                </a:solidFill>
              </a:rPr>
              <a:t>stringify</a:t>
            </a:r>
            <a:r>
              <a:t>(response.</a:t>
            </a:r>
            <a:r>
              <a:rPr b="1">
                <a:solidFill>
                  <a:srgbClr val="66187A"/>
                </a:solidFill>
              </a:rPr>
              <a:t>data</a:t>
            </a:r>
            <a:r>
              <a:t>))</a:t>
            </a:r>
          </a:p>
          <a:p>
            <a:pPr algn="l" defTabSz="457200">
              <a:defRPr>
                <a:solidFill>
                  <a:srgbClr val="000000"/>
                </a:solidFill>
                <a:latin typeface="Courier"/>
                <a:ea typeface="Courier"/>
                <a:cs typeface="Courier"/>
                <a:sym typeface="Courier"/>
              </a:defRPr>
            </a:pPr>
            <a:r>
              <a:t>    ));</a:t>
            </a:r>
          </a:p>
        </p:txBody>
      </p:sp>
      <p:grpSp>
        <p:nvGrpSpPr>
          <p:cNvPr id="541" name="Group"/>
          <p:cNvGrpSpPr/>
          <p:nvPr/>
        </p:nvGrpSpPr>
        <p:grpSpPr>
          <a:xfrm>
            <a:off x="2159000" y="9211731"/>
            <a:ext cx="20320001" cy="2881540"/>
            <a:chOff x="0" y="-78"/>
            <a:chExt cx="20320000" cy="2881539"/>
          </a:xfrm>
        </p:grpSpPr>
        <p:sp>
          <p:nvSpPr>
            <p:cNvPr id="539" name="Don’t return the axios promise: return a NEW promise, which will be complete when the request arrives… to save the file!"/>
            <p:cNvSpPr/>
            <p:nvPr/>
          </p:nvSpPr>
          <p:spPr>
            <a:xfrm>
              <a:off x="9812938" y="2881461"/>
              <a:ext cx="710061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solidFill>
                    <a:schemeClr val="accent5">
                      <a:hueOff val="-82419"/>
                      <a:satOff val="-9513"/>
                      <a:lumOff val="-16343"/>
                    </a:schemeClr>
                  </a:solidFill>
                </a:defRPr>
              </a:lvl1pPr>
            </a:lstStyle>
            <a:p>
              <a:pPr/>
              <a:r>
                <a:t>Don’t return the axios promise: return a NEW promise, which will be complete when the request arrives… to save the file!</a:t>
              </a:r>
            </a:p>
          </p:txBody>
        </p:sp>
        <p:sp>
          <p:nvSpPr>
            <p:cNvPr id="540" name="Callout"/>
            <p:cNvSpPr/>
            <p:nvPr/>
          </p:nvSpPr>
          <p:spPr>
            <a:xfrm rot="16200000">
              <a:off x="9062045" y="-9062124"/>
              <a:ext cx="2195910" cy="2032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301" y="0"/>
                  </a:moveTo>
                  <a:cubicBezTo>
                    <a:pt x="5963" y="0"/>
                    <a:pt x="5688" y="30"/>
                    <a:pt x="5688" y="66"/>
                  </a:cubicBezTo>
                  <a:lnTo>
                    <a:pt x="5688" y="11308"/>
                  </a:lnTo>
                  <a:lnTo>
                    <a:pt x="0" y="11440"/>
                  </a:lnTo>
                  <a:lnTo>
                    <a:pt x="5688" y="11572"/>
                  </a:lnTo>
                  <a:lnTo>
                    <a:pt x="5688" y="21534"/>
                  </a:lnTo>
                  <a:cubicBezTo>
                    <a:pt x="5688" y="21570"/>
                    <a:pt x="5963" y="21600"/>
                    <a:pt x="6301" y="21600"/>
                  </a:cubicBezTo>
                  <a:lnTo>
                    <a:pt x="20987" y="21600"/>
                  </a:lnTo>
                  <a:cubicBezTo>
                    <a:pt x="21325" y="21600"/>
                    <a:pt x="21600" y="21570"/>
                    <a:pt x="21600" y="21534"/>
                  </a:cubicBezTo>
                  <a:lnTo>
                    <a:pt x="21600" y="66"/>
                  </a:lnTo>
                  <a:cubicBezTo>
                    <a:pt x="21600" y="30"/>
                    <a:pt x="21325" y="0"/>
                    <a:pt x="20987" y="0"/>
                  </a:cubicBezTo>
                  <a:lnTo>
                    <a:pt x="6301" y="0"/>
                  </a:lnTo>
                  <a:close/>
                </a:path>
              </a:pathLst>
            </a:custGeom>
            <a:noFill/>
            <a:ln w="76200" cap="flat">
              <a:solidFill>
                <a:srgbClr val="FF0000"/>
              </a:solidFill>
              <a:prstDash val="solid"/>
              <a:round/>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1"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3" name="Example: Writing Asynchronous Tasks"/>
          <p:cNvSpPr txBox="1"/>
          <p:nvPr>
            <p:ph type="title"/>
          </p:nvPr>
        </p:nvSpPr>
        <p:spPr>
          <a:prstGeom prst="rect">
            <a:avLst/>
          </a:prstGeom>
        </p:spPr>
        <p:txBody>
          <a:bodyPr/>
          <a:lstStyle/>
          <a:p>
            <a:pPr/>
            <a:r>
              <a:t>Example: Writing Asynchronous Tasks</a:t>
            </a:r>
          </a:p>
        </p:txBody>
      </p:sp>
      <p:sp>
        <p:nvSpPr>
          <p:cNvPr id="544" name="Transcript Server: Calculating statistic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Transcript Server: Calculating statistics</a:t>
            </a:r>
          </a:p>
        </p:txBody>
      </p:sp>
      <p:sp>
        <p:nvSpPr>
          <p:cNvPr id="545" name="From an array of StudentIDs:…"/>
          <p:cNvSpPr txBox="1"/>
          <p:nvPr>
            <p:ph type="body" sz="half" idx="1"/>
          </p:nvPr>
        </p:nvSpPr>
        <p:spPr>
          <a:xfrm>
            <a:off x="1206500" y="4248504"/>
            <a:ext cx="21971000" cy="4029937"/>
          </a:xfrm>
          <a:prstGeom prst="rect">
            <a:avLst/>
          </a:prstGeom>
        </p:spPr>
        <p:txBody>
          <a:bodyPr/>
          <a:lstStyle/>
          <a:p>
            <a:pPr>
              <a:spcBef>
                <a:spcPts val="1300"/>
              </a:spcBef>
            </a:pPr>
            <a:r>
              <a:t>From an array of StudentIDs:</a:t>
            </a:r>
          </a:p>
          <a:p>
            <a:pPr lvl="1">
              <a:spcBef>
                <a:spcPts val="1300"/>
              </a:spcBef>
            </a:pPr>
            <a:r>
              <a:t>Request each student’s transcript</a:t>
            </a:r>
          </a:p>
          <a:p>
            <a:pPr lvl="1">
              <a:spcBef>
                <a:spcPts val="1300"/>
              </a:spcBef>
            </a:pPr>
            <a:r>
              <a:t>Then for each transcript, save it to disk so that we have a copy</a:t>
            </a:r>
          </a:p>
          <a:p>
            <a:pPr lvl="1">
              <a:spcBef>
                <a:spcPts val="1300"/>
              </a:spcBef>
            </a:pPr>
            <a:r>
              <a:t>Then once all of the pages are downloaded and saved, print out the total size of all of the files that were saved</a:t>
            </a:r>
          </a:p>
        </p:txBody>
      </p:sp>
      <p:sp>
        <p:nvSpPr>
          <p:cNvPr id="546" name="const studentIDs = [1, 2, 3, 4];…"/>
          <p:cNvSpPr txBox="1"/>
          <p:nvPr/>
        </p:nvSpPr>
        <p:spPr>
          <a:xfrm>
            <a:off x="1983358" y="8439150"/>
            <a:ext cx="20417285" cy="3416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defTabSz="457200">
              <a:defRPr>
                <a:solidFill>
                  <a:srgbClr val="458383"/>
                </a:solidFill>
                <a:latin typeface="Courier"/>
                <a:ea typeface="Courier"/>
                <a:cs typeface="Courier"/>
                <a:sym typeface="Courier"/>
              </a:defRPr>
            </a:pPr>
            <a:r>
              <a:rPr b="1">
                <a:solidFill>
                  <a:srgbClr val="011480"/>
                </a:solidFill>
              </a:rPr>
              <a:t>const </a:t>
            </a:r>
            <a:r>
              <a:t>studentIDs </a:t>
            </a:r>
            <a:r>
              <a:rPr>
                <a:solidFill>
                  <a:srgbClr val="000000"/>
                </a:solidFill>
              </a:rPr>
              <a:t>= [</a:t>
            </a:r>
            <a:r>
              <a:rPr>
                <a:solidFill>
                  <a:srgbClr val="0432FF"/>
                </a:solidFill>
              </a:rPr>
              <a:t>1</a:t>
            </a:r>
            <a:r>
              <a:rPr>
                <a:solidFill>
                  <a:srgbClr val="000000"/>
                </a:solidFill>
              </a:rPr>
              <a:t>, </a:t>
            </a:r>
            <a:r>
              <a:rPr>
                <a:solidFill>
                  <a:srgbClr val="0432FF"/>
                </a:solidFill>
              </a:rPr>
              <a:t>2</a:t>
            </a:r>
            <a:r>
              <a:rPr>
                <a:solidFill>
                  <a:srgbClr val="000000"/>
                </a:solidFill>
              </a:rPr>
              <a:t>, </a:t>
            </a:r>
            <a:r>
              <a:rPr>
                <a:solidFill>
                  <a:srgbClr val="0432FF"/>
                </a:solidFill>
              </a:rPr>
              <a:t>3</a:t>
            </a:r>
            <a:r>
              <a:rPr>
                <a:solidFill>
                  <a:srgbClr val="000000"/>
                </a:solidFill>
              </a:rPr>
              <a:t>, </a:t>
            </a:r>
            <a:r>
              <a:rPr>
                <a:solidFill>
                  <a:srgbClr val="0432FF"/>
                </a:solidFill>
              </a:rPr>
              <a:t>4</a:t>
            </a:r>
            <a:r>
              <a:rPr>
                <a:solidFill>
                  <a:srgbClr val="000000"/>
                </a:solidFill>
              </a:rPr>
              <a:t>];</a:t>
            </a:r>
            <a:endParaRPr>
              <a:solidFill>
                <a:srgbClr val="000000"/>
              </a:solidFill>
            </a:endParaRPr>
          </a:p>
          <a:p>
            <a:pPr algn="l" defTabSz="457200">
              <a:defRPr>
                <a:solidFill>
                  <a:srgbClr val="458383"/>
                </a:solidFill>
                <a:latin typeface="Courier"/>
                <a:ea typeface="Courier"/>
                <a:cs typeface="Courier"/>
                <a:sym typeface="Courier"/>
              </a:defRPr>
            </a:pPr>
            <a:r>
              <a:rPr b="1">
                <a:solidFill>
                  <a:srgbClr val="011480"/>
                </a:solidFill>
              </a:rPr>
              <a:t>const </a:t>
            </a:r>
            <a:r>
              <a:t>promisesForTranscripts </a:t>
            </a:r>
            <a:r>
              <a:rPr>
                <a:solidFill>
                  <a:srgbClr val="000000"/>
                </a:solidFill>
              </a:rPr>
              <a:t>= </a:t>
            </a:r>
            <a:r>
              <a:t>studentIDs</a:t>
            </a:r>
            <a:r>
              <a:rPr>
                <a:solidFill>
                  <a:srgbClr val="000000"/>
                </a:solidFill>
              </a:rPr>
              <a:t>.</a:t>
            </a:r>
            <a:r>
              <a:rPr>
                <a:solidFill>
                  <a:srgbClr val="7A7A43"/>
                </a:solidFill>
              </a:rPr>
              <a:t>map</a:t>
            </a:r>
            <a:r>
              <a:rPr>
                <a:solidFill>
                  <a:srgbClr val="000000"/>
                </a:solidFill>
              </a:rPr>
              <a:t>(</a:t>
            </a:r>
            <a:endParaRPr>
              <a:solidFill>
                <a:srgbClr val="000000"/>
              </a:solidFill>
            </a:endParaRPr>
          </a:p>
          <a:p>
            <a:pPr algn="l" defTabSz="457200">
              <a:defRPr b="1">
                <a:solidFill>
                  <a:srgbClr val="018001"/>
                </a:solidFill>
                <a:latin typeface="Courier"/>
                <a:ea typeface="Courier"/>
                <a:cs typeface="Courier"/>
                <a:sym typeface="Courier"/>
              </a:defRPr>
            </a:pPr>
            <a:r>
              <a:rPr b="0">
                <a:solidFill>
                  <a:srgbClr val="000000"/>
                </a:solidFill>
              </a:rPr>
              <a:t>  studentID =&gt; </a:t>
            </a: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`https://rest-example.covey.town/transcripts/</a:t>
            </a:r>
            <a:r>
              <a:rPr b="0">
                <a:solidFill>
                  <a:srgbClr val="000000"/>
                </a:solidFill>
              </a:rPr>
              <a:t>${studentID}</a:t>
            </a:r>
            <a:r>
              <a:t>`</a:t>
            </a:r>
            <a:r>
              <a:rPr b="0">
                <a:solidFill>
                  <a:srgbClr val="000000"/>
                </a:solidFill>
              </a:rPr>
              <a:t>)</a:t>
            </a:r>
            <a:endParaRPr b="0">
              <a:solidFill>
                <a:srgbClr val="000000"/>
              </a:solidFill>
            </a:endParaRPr>
          </a:p>
          <a:p>
            <a:pPr algn="l" defTabSz="457200">
              <a:defRPr>
                <a:solidFill>
                  <a:srgbClr val="000000"/>
                </a:solidFill>
                <a:latin typeface="Courier"/>
                <a:ea typeface="Courier"/>
                <a:cs typeface="Courier"/>
                <a:sym typeface="Courier"/>
              </a:defRPr>
            </a:pPr>
            <a:r>
              <a:t>    .</a:t>
            </a:r>
            <a:r>
              <a:rPr>
                <a:solidFill>
                  <a:srgbClr val="7A7A43"/>
                </a:solidFill>
              </a:rPr>
              <a:t>then</a:t>
            </a:r>
            <a:r>
              <a:t>((response) =&gt;</a:t>
            </a:r>
          </a:p>
          <a:p>
            <a:pPr algn="l" defTabSz="457200">
              <a:defRPr>
                <a:solidFill>
                  <a:srgbClr val="000000"/>
                </a:solidFill>
                <a:latin typeface="Courier"/>
                <a:ea typeface="Courier"/>
                <a:cs typeface="Courier"/>
                <a:sym typeface="Courier"/>
              </a:defRPr>
            </a:pPr>
            <a:r>
              <a:t>      fsPromises.</a:t>
            </a:r>
            <a:r>
              <a:rPr i="1"/>
              <a:t>writeFile</a:t>
            </a:r>
            <a:r>
              <a:t>(</a:t>
            </a:r>
            <a:r>
              <a:rPr b="1">
                <a:solidFill>
                  <a:srgbClr val="018001"/>
                </a:solidFill>
              </a:rPr>
              <a:t>`transcript-</a:t>
            </a:r>
            <a:r>
              <a:t>${response.</a:t>
            </a:r>
            <a:r>
              <a:rPr b="1">
                <a:solidFill>
                  <a:srgbClr val="66187A"/>
                </a:solidFill>
              </a:rPr>
              <a:t>data</a:t>
            </a:r>
            <a:r>
              <a:t>.</a:t>
            </a:r>
            <a:r>
              <a:rPr b="1">
                <a:solidFill>
                  <a:srgbClr val="66187A"/>
                </a:solidFill>
              </a:rPr>
              <a:t>student</a:t>
            </a:r>
            <a:r>
              <a:t>.</a:t>
            </a:r>
            <a:r>
              <a:rPr b="1">
                <a:solidFill>
                  <a:srgbClr val="66187A"/>
                </a:solidFill>
              </a:rPr>
              <a:t>studentID</a:t>
            </a:r>
            <a:r>
              <a:t>}</a:t>
            </a:r>
            <a:r>
              <a:rPr b="1">
                <a:solidFill>
                  <a:srgbClr val="018001"/>
                </a:solidFill>
              </a:rPr>
              <a:t>.json`</a:t>
            </a:r>
            <a:r>
              <a:t>, </a:t>
            </a:r>
            <a:r>
              <a:rPr b="1" i="1">
                <a:solidFill>
                  <a:srgbClr val="66187A"/>
                </a:solidFill>
              </a:rPr>
              <a:t>JSON</a:t>
            </a:r>
            <a:r>
              <a:t>.</a:t>
            </a:r>
            <a:r>
              <a:rPr>
                <a:solidFill>
                  <a:srgbClr val="7A7A43"/>
                </a:solidFill>
              </a:rPr>
              <a:t>stringify</a:t>
            </a:r>
            <a:r>
              <a:t>(response.</a:t>
            </a:r>
            <a:r>
              <a:rPr b="1">
                <a:solidFill>
                  <a:srgbClr val="66187A"/>
                </a:solidFill>
              </a:rPr>
              <a:t>data</a:t>
            </a:r>
            <a:r>
              <a:t>))</a:t>
            </a:r>
          </a:p>
          <a:p>
            <a:pPr algn="l" defTabSz="457200">
              <a:defRPr>
                <a:solidFill>
                  <a:srgbClr val="000000"/>
                </a:solidFill>
                <a:latin typeface="Courier"/>
                <a:ea typeface="Courier"/>
                <a:cs typeface="Courier"/>
                <a:sym typeface="Courier"/>
              </a:defRPr>
            </a:pPr>
            <a:r>
              <a:t>    ));</a:t>
            </a:r>
          </a:p>
          <a:p>
            <a:pPr algn="l" defTabSz="457200">
              <a:defRPr>
                <a:solidFill>
                  <a:srgbClr val="458383"/>
                </a:solidFill>
                <a:latin typeface="Courier"/>
                <a:ea typeface="Courier"/>
                <a:cs typeface="Courier"/>
                <a:sym typeface="Courier"/>
              </a:defRPr>
            </a:pPr>
            <a:r>
              <a:rPr b="1">
                <a:solidFill>
                  <a:srgbClr val="011480"/>
                </a:solidFill>
              </a:rPr>
              <a:t>return </a:t>
            </a:r>
            <a:r>
              <a:rPr b="1" i="1">
                <a:solidFill>
                  <a:srgbClr val="66187A"/>
                </a:solidFill>
              </a:rPr>
              <a:t>Promise</a:t>
            </a:r>
            <a:r>
              <a:rPr>
                <a:solidFill>
                  <a:srgbClr val="000000"/>
                </a:solidFill>
              </a:rPr>
              <a:t>.</a:t>
            </a:r>
            <a:r>
              <a:rPr>
                <a:solidFill>
                  <a:srgbClr val="7A7A43"/>
                </a:solidFill>
              </a:rPr>
              <a:t>all</a:t>
            </a:r>
            <a:r>
              <a:rPr>
                <a:solidFill>
                  <a:srgbClr val="000000"/>
                </a:solidFill>
              </a:rPr>
              <a:t>(</a:t>
            </a:r>
            <a:r>
              <a:t>promisesForTranscripts</a:t>
            </a:r>
            <a:r>
              <a:rPr>
                <a:solidFill>
                  <a:srgbClr val="000000"/>
                </a:solidFill>
              </a:rPr>
              <a:t>).</a:t>
            </a:r>
            <a:r>
              <a:rPr>
                <a:solidFill>
                  <a:srgbClr val="7A7A43"/>
                </a:solidFill>
              </a:rPr>
              <a:t>then</a:t>
            </a:r>
            <a:r>
              <a:rPr>
                <a:solidFill>
                  <a:srgbClr val="000000"/>
                </a:solidFill>
              </a:rPr>
              <a:t>(results =&gt; {</a:t>
            </a:r>
            <a:endParaRPr>
              <a:solidFill>
                <a:srgbClr val="000000"/>
              </a:solidFill>
            </a:endParaRPr>
          </a:p>
          <a:p>
            <a:pPr algn="l" defTabSz="457200">
              <a:defRPr>
                <a:solidFill>
                  <a:srgbClr val="000000"/>
                </a:solidFill>
                <a:latin typeface="Courier"/>
                <a:ea typeface="Courier"/>
                <a:cs typeface="Courier"/>
                <a:sym typeface="Courier"/>
              </a:defRPr>
            </a:pPr>
            <a:r>
              <a:t>  </a:t>
            </a:r>
            <a:r>
              <a:rPr b="1">
                <a:solidFill>
                  <a:srgbClr val="011480"/>
                </a:solidFill>
              </a:rPr>
              <a:t>const </a:t>
            </a:r>
            <a:r>
              <a:rPr>
                <a:solidFill>
                  <a:srgbClr val="458383"/>
                </a:solidFill>
              </a:rPr>
              <a:t>statsPromises </a:t>
            </a:r>
            <a:r>
              <a:t>= </a:t>
            </a:r>
            <a:r>
              <a:rPr>
                <a:solidFill>
                  <a:srgbClr val="458383"/>
                </a:solidFill>
              </a:rPr>
              <a:t>studentIDs</a:t>
            </a:r>
            <a:r>
              <a:t>.</a:t>
            </a:r>
            <a:r>
              <a:rPr>
                <a:solidFill>
                  <a:srgbClr val="7A7A43"/>
                </a:solidFill>
              </a:rPr>
              <a:t>map</a:t>
            </a:r>
            <a:r>
              <a:t>(studentID =&gt; fsPromises.</a:t>
            </a:r>
            <a:r>
              <a:rPr i="1"/>
              <a:t>stat</a:t>
            </a:r>
            <a:r>
              <a:t>(</a:t>
            </a:r>
            <a:r>
              <a:rPr b="1">
                <a:solidFill>
                  <a:srgbClr val="018001"/>
                </a:solidFill>
              </a:rPr>
              <a:t>`transcript-</a:t>
            </a:r>
            <a:r>
              <a:t>${studentID}</a:t>
            </a:r>
            <a:r>
              <a:rPr b="1">
                <a:solidFill>
                  <a:srgbClr val="018001"/>
                </a:solidFill>
              </a:rPr>
              <a:t>.json`</a:t>
            </a:r>
            <a:r>
              <a:t>));</a:t>
            </a:r>
          </a:p>
          <a:p>
            <a:pPr algn="l" defTabSz="457200">
              <a:defRPr>
                <a:solidFill>
                  <a:srgbClr val="000000"/>
                </a:solidFill>
                <a:latin typeface="Courier"/>
                <a:ea typeface="Courier"/>
                <a:cs typeface="Courier"/>
                <a:sym typeface="Courier"/>
              </a:defRPr>
            </a:pPr>
            <a:r>
              <a:t>});</a:t>
            </a:r>
          </a:p>
        </p:txBody>
      </p:sp>
      <p:grpSp>
        <p:nvGrpSpPr>
          <p:cNvPr id="549" name="Group"/>
          <p:cNvGrpSpPr/>
          <p:nvPr/>
        </p:nvGrpSpPr>
        <p:grpSpPr>
          <a:xfrm>
            <a:off x="1303939" y="10634198"/>
            <a:ext cx="8579837" cy="2246473"/>
            <a:chOff x="0" y="-10"/>
            <a:chExt cx="8579836" cy="2246471"/>
          </a:xfrm>
        </p:grpSpPr>
        <p:sp>
          <p:nvSpPr>
            <p:cNvPr id="547" name="New trick: Promise.all returns a new promise that completes when all of the promises passed are complete, it resolves with an array that contains each resolved promise value"/>
            <p:cNvSpPr/>
            <p:nvPr/>
          </p:nvSpPr>
          <p:spPr>
            <a:xfrm>
              <a:off x="0" y="2246461"/>
              <a:ext cx="710061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a:solidFill>
                    <a:schemeClr val="accent5">
                      <a:hueOff val="-82419"/>
                      <a:satOff val="-9513"/>
                      <a:lumOff val="-16343"/>
                    </a:schemeClr>
                  </a:solidFill>
                </a:defRPr>
              </a:pPr>
              <a:r>
                <a:t>New trick: Promise.all returns a new promise that completes when </a:t>
              </a:r>
              <a:r>
                <a:rPr i="1"/>
                <a:t>all</a:t>
              </a:r>
              <a:r>
                <a:t> of the promises passed are complete, it resolves with an array that contains each resolved promise value</a:t>
              </a:r>
            </a:p>
          </p:txBody>
        </p:sp>
        <p:sp>
          <p:nvSpPr>
            <p:cNvPr id="548" name="Callout"/>
            <p:cNvSpPr/>
            <p:nvPr/>
          </p:nvSpPr>
          <p:spPr>
            <a:xfrm rot="16200000">
              <a:off x="3676446" y="-3359558"/>
              <a:ext cx="1543844" cy="8262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020" y="827"/>
                  </a:lnTo>
                  <a:lnTo>
                    <a:pt x="15020" y="21547"/>
                  </a:lnTo>
                  <a:cubicBezTo>
                    <a:pt x="15020" y="21577"/>
                    <a:pt x="15146" y="21600"/>
                    <a:pt x="15303" y="21600"/>
                  </a:cubicBezTo>
                  <a:lnTo>
                    <a:pt x="21317" y="21600"/>
                  </a:lnTo>
                  <a:cubicBezTo>
                    <a:pt x="21474" y="21600"/>
                    <a:pt x="21600" y="21577"/>
                    <a:pt x="21600" y="21547"/>
                  </a:cubicBezTo>
                  <a:lnTo>
                    <a:pt x="21600" y="729"/>
                  </a:lnTo>
                  <a:cubicBezTo>
                    <a:pt x="21600" y="700"/>
                    <a:pt x="21474" y="676"/>
                    <a:pt x="21317" y="676"/>
                  </a:cubicBezTo>
                  <a:lnTo>
                    <a:pt x="16730" y="676"/>
                  </a:lnTo>
                  <a:lnTo>
                    <a:pt x="0" y="0"/>
                  </a:lnTo>
                  <a:close/>
                </a:path>
              </a:pathLst>
            </a:custGeom>
            <a:noFill/>
            <a:ln w="76200" cap="flat">
              <a:solidFill>
                <a:srgbClr val="FF0000"/>
              </a:solidFill>
              <a:prstDash val="solid"/>
              <a:round/>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grpSp>
        <p:nvGrpSpPr>
          <p:cNvPr id="552" name="Group"/>
          <p:cNvGrpSpPr/>
          <p:nvPr/>
        </p:nvGrpSpPr>
        <p:grpSpPr>
          <a:xfrm>
            <a:off x="8305801" y="11113322"/>
            <a:ext cx="13545203" cy="1551449"/>
            <a:chOff x="0" y="160"/>
            <a:chExt cx="13545203" cy="1551447"/>
          </a:xfrm>
        </p:grpSpPr>
        <p:sp>
          <p:nvSpPr>
            <p:cNvPr id="550" name="Make an array of Promises for file statistics"/>
            <p:cNvSpPr/>
            <p:nvPr/>
          </p:nvSpPr>
          <p:spPr>
            <a:xfrm>
              <a:off x="9939938" y="1551608"/>
              <a:ext cx="3605266"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solidFill>
                    <a:schemeClr val="accent5">
                      <a:hueOff val="-82419"/>
                      <a:satOff val="-9513"/>
                      <a:lumOff val="-16343"/>
                    </a:schemeClr>
                  </a:solidFill>
                </a:defRPr>
              </a:lvl1pPr>
            </a:lstStyle>
            <a:p>
              <a:pPr/>
              <a:r>
                <a:t>Make an array of Promises for file statistics</a:t>
              </a:r>
            </a:p>
          </p:txBody>
        </p:sp>
        <p:sp>
          <p:nvSpPr>
            <p:cNvPr id="551" name="Callout"/>
            <p:cNvSpPr/>
            <p:nvPr/>
          </p:nvSpPr>
          <p:spPr>
            <a:xfrm rot="16200000">
              <a:off x="5828506" y="-5828346"/>
              <a:ext cx="1032273" cy="126892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242" y="0"/>
                  </a:moveTo>
                  <a:cubicBezTo>
                    <a:pt x="13971" y="0"/>
                    <a:pt x="13752" y="18"/>
                    <a:pt x="13752" y="40"/>
                  </a:cubicBezTo>
                  <a:lnTo>
                    <a:pt x="13752" y="18332"/>
                  </a:lnTo>
                  <a:lnTo>
                    <a:pt x="0" y="18411"/>
                  </a:lnTo>
                  <a:lnTo>
                    <a:pt x="13752" y="18491"/>
                  </a:lnTo>
                  <a:lnTo>
                    <a:pt x="13752" y="21560"/>
                  </a:lnTo>
                  <a:cubicBezTo>
                    <a:pt x="13752" y="21582"/>
                    <a:pt x="13971" y="21600"/>
                    <a:pt x="14242" y="21600"/>
                  </a:cubicBezTo>
                  <a:lnTo>
                    <a:pt x="21110" y="21600"/>
                  </a:lnTo>
                  <a:cubicBezTo>
                    <a:pt x="21381" y="21600"/>
                    <a:pt x="21600" y="21582"/>
                    <a:pt x="21600" y="21560"/>
                  </a:cubicBezTo>
                  <a:lnTo>
                    <a:pt x="21600" y="40"/>
                  </a:lnTo>
                  <a:cubicBezTo>
                    <a:pt x="21600" y="18"/>
                    <a:pt x="21381" y="0"/>
                    <a:pt x="21110" y="0"/>
                  </a:cubicBezTo>
                  <a:lnTo>
                    <a:pt x="14242" y="0"/>
                  </a:lnTo>
                  <a:close/>
                </a:path>
              </a:pathLst>
            </a:custGeom>
            <a:noFill/>
            <a:ln w="76200" cap="flat">
              <a:solidFill>
                <a:srgbClr val="FF0000"/>
              </a:solidFill>
              <a:prstDash val="solid"/>
              <a:round/>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2" grpId="2"/>
      <p:bldP build="whole" bldLvl="1" animBg="1" rev="0" advAuto="0" spid="549"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4" name="Example: Writing Asynchronous Tasks"/>
          <p:cNvSpPr txBox="1"/>
          <p:nvPr>
            <p:ph type="title"/>
          </p:nvPr>
        </p:nvSpPr>
        <p:spPr>
          <a:prstGeom prst="rect">
            <a:avLst/>
          </a:prstGeom>
        </p:spPr>
        <p:txBody>
          <a:bodyPr/>
          <a:lstStyle/>
          <a:p>
            <a:pPr/>
            <a:r>
              <a:t>Example: Writing Asynchronous Tasks</a:t>
            </a:r>
          </a:p>
        </p:txBody>
      </p:sp>
      <p:sp>
        <p:nvSpPr>
          <p:cNvPr id="555" name="Transcript Server: Calculating statistic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Transcript Server: Calculating statistics</a:t>
            </a:r>
          </a:p>
        </p:txBody>
      </p:sp>
      <p:sp>
        <p:nvSpPr>
          <p:cNvPr id="556" name="From an array of StudentIDs:…"/>
          <p:cNvSpPr txBox="1"/>
          <p:nvPr>
            <p:ph type="body" sz="half" idx="1"/>
          </p:nvPr>
        </p:nvSpPr>
        <p:spPr>
          <a:xfrm>
            <a:off x="1206500" y="4248504"/>
            <a:ext cx="21971000" cy="4029937"/>
          </a:xfrm>
          <a:prstGeom prst="rect">
            <a:avLst/>
          </a:prstGeom>
        </p:spPr>
        <p:txBody>
          <a:bodyPr/>
          <a:lstStyle/>
          <a:p>
            <a:pPr>
              <a:spcBef>
                <a:spcPts val="1300"/>
              </a:spcBef>
            </a:pPr>
            <a:r>
              <a:t>From an array of StudentIDs:</a:t>
            </a:r>
          </a:p>
          <a:p>
            <a:pPr lvl="1">
              <a:spcBef>
                <a:spcPts val="1300"/>
              </a:spcBef>
            </a:pPr>
            <a:r>
              <a:t>Request each student’s transcript</a:t>
            </a:r>
          </a:p>
          <a:p>
            <a:pPr lvl="1">
              <a:spcBef>
                <a:spcPts val="1300"/>
              </a:spcBef>
            </a:pPr>
            <a:r>
              <a:t>Then for each transcript, save it to disk so that we have a copy</a:t>
            </a:r>
          </a:p>
          <a:p>
            <a:pPr lvl="1">
              <a:spcBef>
                <a:spcPts val="1300"/>
              </a:spcBef>
            </a:pPr>
            <a:r>
              <a:t>Then once all of the pages are downloaded and saved, print out the total size of all of the files that were saved</a:t>
            </a:r>
          </a:p>
        </p:txBody>
      </p:sp>
      <p:sp>
        <p:nvSpPr>
          <p:cNvPr id="557" name="const studentIDs = [1, 2, 3, 4];…"/>
          <p:cNvSpPr txBox="1"/>
          <p:nvPr/>
        </p:nvSpPr>
        <p:spPr>
          <a:xfrm>
            <a:off x="1983358" y="8439150"/>
            <a:ext cx="20417285" cy="4889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defTabSz="457200">
              <a:defRPr>
                <a:solidFill>
                  <a:srgbClr val="458383"/>
                </a:solidFill>
                <a:latin typeface="Courier"/>
                <a:ea typeface="Courier"/>
                <a:cs typeface="Courier"/>
                <a:sym typeface="Courier"/>
              </a:defRPr>
            </a:pPr>
            <a:r>
              <a:rPr b="1">
                <a:solidFill>
                  <a:srgbClr val="011480"/>
                </a:solidFill>
              </a:rPr>
              <a:t>const </a:t>
            </a:r>
            <a:r>
              <a:t>studentIDs </a:t>
            </a:r>
            <a:r>
              <a:rPr>
                <a:solidFill>
                  <a:srgbClr val="000000"/>
                </a:solidFill>
              </a:rPr>
              <a:t>= [</a:t>
            </a:r>
            <a:r>
              <a:rPr>
                <a:solidFill>
                  <a:srgbClr val="0432FF"/>
                </a:solidFill>
              </a:rPr>
              <a:t>1</a:t>
            </a:r>
            <a:r>
              <a:rPr>
                <a:solidFill>
                  <a:srgbClr val="000000"/>
                </a:solidFill>
              </a:rPr>
              <a:t>, </a:t>
            </a:r>
            <a:r>
              <a:rPr>
                <a:solidFill>
                  <a:srgbClr val="0432FF"/>
                </a:solidFill>
              </a:rPr>
              <a:t>2</a:t>
            </a:r>
            <a:r>
              <a:rPr>
                <a:solidFill>
                  <a:srgbClr val="000000"/>
                </a:solidFill>
              </a:rPr>
              <a:t>, </a:t>
            </a:r>
            <a:r>
              <a:rPr>
                <a:solidFill>
                  <a:srgbClr val="0432FF"/>
                </a:solidFill>
              </a:rPr>
              <a:t>3</a:t>
            </a:r>
            <a:r>
              <a:rPr>
                <a:solidFill>
                  <a:srgbClr val="000000"/>
                </a:solidFill>
              </a:rPr>
              <a:t>, </a:t>
            </a:r>
            <a:r>
              <a:rPr>
                <a:solidFill>
                  <a:srgbClr val="0432FF"/>
                </a:solidFill>
              </a:rPr>
              <a:t>4</a:t>
            </a:r>
            <a:r>
              <a:rPr>
                <a:solidFill>
                  <a:srgbClr val="000000"/>
                </a:solidFill>
              </a:rPr>
              <a:t>];</a:t>
            </a:r>
            <a:endParaRPr>
              <a:solidFill>
                <a:srgbClr val="000000"/>
              </a:solidFill>
            </a:endParaRPr>
          </a:p>
          <a:p>
            <a:pPr algn="l" defTabSz="457200">
              <a:defRPr>
                <a:solidFill>
                  <a:srgbClr val="458383"/>
                </a:solidFill>
                <a:latin typeface="Courier"/>
                <a:ea typeface="Courier"/>
                <a:cs typeface="Courier"/>
                <a:sym typeface="Courier"/>
              </a:defRPr>
            </a:pPr>
            <a:r>
              <a:rPr b="1">
                <a:solidFill>
                  <a:srgbClr val="011480"/>
                </a:solidFill>
              </a:rPr>
              <a:t>const </a:t>
            </a:r>
            <a:r>
              <a:t>promisesForTranscripts </a:t>
            </a:r>
            <a:r>
              <a:rPr>
                <a:solidFill>
                  <a:srgbClr val="000000"/>
                </a:solidFill>
              </a:rPr>
              <a:t>= </a:t>
            </a:r>
            <a:r>
              <a:t>studentIDs</a:t>
            </a:r>
            <a:r>
              <a:rPr>
                <a:solidFill>
                  <a:srgbClr val="000000"/>
                </a:solidFill>
              </a:rPr>
              <a:t>.</a:t>
            </a:r>
            <a:r>
              <a:rPr>
                <a:solidFill>
                  <a:srgbClr val="7A7A43"/>
                </a:solidFill>
              </a:rPr>
              <a:t>map</a:t>
            </a:r>
            <a:r>
              <a:rPr>
                <a:solidFill>
                  <a:srgbClr val="000000"/>
                </a:solidFill>
              </a:rPr>
              <a:t>(</a:t>
            </a:r>
            <a:endParaRPr>
              <a:solidFill>
                <a:srgbClr val="000000"/>
              </a:solidFill>
            </a:endParaRPr>
          </a:p>
          <a:p>
            <a:pPr algn="l" defTabSz="457200">
              <a:defRPr b="1">
                <a:solidFill>
                  <a:srgbClr val="018001"/>
                </a:solidFill>
                <a:latin typeface="Courier"/>
                <a:ea typeface="Courier"/>
                <a:cs typeface="Courier"/>
                <a:sym typeface="Courier"/>
              </a:defRPr>
            </a:pPr>
            <a:r>
              <a:rPr b="0">
                <a:solidFill>
                  <a:srgbClr val="000000"/>
                </a:solidFill>
              </a:rPr>
              <a:t>  studentID =&gt; </a:t>
            </a: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`https://rest-example.covey.town/transcripts/</a:t>
            </a:r>
            <a:r>
              <a:rPr b="0">
                <a:solidFill>
                  <a:srgbClr val="000000"/>
                </a:solidFill>
              </a:rPr>
              <a:t>${studentID}</a:t>
            </a:r>
            <a:r>
              <a:t>`</a:t>
            </a:r>
            <a:r>
              <a:rPr b="0">
                <a:solidFill>
                  <a:srgbClr val="000000"/>
                </a:solidFill>
              </a:rPr>
              <a:t>)</a:t>
            </a:r>
            <a:endParaRPr b="0">
              <a:solidFill>
                <a:srgbClr val="000000"/>
              </a:solidFill>
            </a:endParaRPr>
          </a:p>
          <a:p>
            <a:pPr algn="l" defTabSz="457200">
              <a:defRPr>
                <a:solidFill>
                  <a:srgbClr val="000000"/>
                </a:solidFill>
                <a:latin typeface="Courier"/>
                <a:ea typeface="Courier"/>
                <a:cs typeface="Courier"/>
                <a:sym typeface="Courier"/>
              </a:defRPr>
            </a:pPr>
            <a:r>
              <a:t>    .</a:t>
            </a:r>
            <a:r>
              <a:rPr>
                <a:solidFill>
                  <a:srgbClr val="7A7A43"/>
                </a:solidFill>
              </a:rPr>
              <a:t>then</a:t>
            </a:r>
            <a:r>
              <a:t>((response) =&gt;</a:t>
            </a:r>
          </a:p>
          <a:p>
            <a:pPr algn="l" defTabSz="457200">
              <a:defRPr>
                <a:solidFill>
                  <a:srgbClr val="000000"/>
                </a:solidFill>
                <a:latin typeface="Courier"/>
                <a:ea typeface="Courier"/>
                <a:cs typeface="Courier"/>
                <a:sym typeface="Courier"/>
              </a:defRPr>
            </a:pPr>
            <a:r>
              <a:t>      fsPromises.</a:t>
            </a:r>
            <a:r>
              <a:rPr i="1"/>
              <a:t>writeFile</a:t>
            </a:r>
            <a:r>
              <a:t>(</a:t>
            </a:r>
            <a:r>
              <a:rPr b="1">
                <a:solidFill>
                  <a:srgbClr val="018001"/>
                </a:solidFill>
              </a:rPr>
              <a:t>`transcript-</a:t>
            </a:r>
            <a:r>
              <a:t>${response.</a:t>
            </a:r>
            <a:r>
              <a:rPr b="1">
                <a:solidFill>
                  <a:srgbClr val="66187A"/>
                </a:solidFill>
              </a:rPr>
              <a:t>data</a:t>
            </a:r>
            <a:r>
              <a:t>.</a:t>
            </a:r>
            <a:r>
              <a:rPr b="1">
                <a:solidFill>
                  <a:srgbClr val="66187A"/>
                </a:solidFill>
              </a:rPr>
              <a:t>student</a:t>
            </a:r>
            <a:r>
              <a:t>.</a:t>
            </a:r>
            <a:r>
              <a:rPr b="1">
                <a:solidFill>
                  <a:srgbClr val="66187A"/>
                </a:solidFill>
              </a:rPr>
              <a:t>studentID</a:t>
            </a:r>
            <a:r>
              <a:t>}</a:t>
            </a:r>
            <a:r>
              <a:rPr b="1">
                <a:solidFill>
                  <a:srgbClr val="018001"/>
                </a:solidFill>
              </a:rPr>
              <a:t>.json`</a:t>
            </a:r>
            <a:r>
              <a:t>, </a:t>
            </a:r>
            <a:r>
              <a:rPr b="1" i="1">
                <a:solidFill>
                  <a:srgbClr val="66187A"/>
                </a:solidFill>
              </a:rPr>
              <a:t>JSON</a:t>
            </a:r>
            <a:r>
              <a:t>.</a:t>
            </a:r>
            <a:r>
              <a:rPr>
                <a:solidFill>
                  <a:srgbClr val="7A7A43"/>
                </a:solidFill>
              </a:rPr>
              <a:t>stringify</a:t>
            </a:r>
            <a:r>
              <a:t>(response.</a:t>
            </a:r>
            <a:r>
              <a:rPr b="1">
                <a:solidFill>
                  <a:srgbClr val="66187A"/>
                </a:solidFill>
              </a:rPr>
              <a:t>data</a:t>
            </a:r>
            <a:r>
              <a:t>))</a:t>
            </a:r>
          </a:p>
          <a:p>
            <a:pPr algn="l" defTabSz="457200">
              <a:defRPr>
                <a:solidFill>
                  <a:srgbClr val="000000"/>
                </a:solidFill>
                <a:latin typeface="Courier"/>
                <a:ea typeface="Courier"/>
                <a:cs typeface="Courier"/>
                <a:sym typeface="Courier"/>
              </a:defRPr>
            </a:pPr>
            <a:r>
              <a:t>    ));</a:t>
            </a:r>
          </a:p>
          <a:p>
            <a:pPr algn="l" defTabSz="457200">
              <a:defRPr>
                <a:solidFill>
                  <a:srgbClr val="458383"/>
                </a:solidFill>
                <a:latin typeface="Courier"/>
                <a:ea typeface="Courier"/>
                <a:cs typeface="Courier"/>
                <a:sym typeface="Courier"/>
              </a:defRPr>
            </a:pPr>
            <a:r>
              <a:rPr b="1">
                <a:solidFill>
                  <a:srgbClr val="011480"/>
                </a:solidFill>
              </a:rPr>
              <a:t>return </a:t>
            </a:r>
            <a:r>
              <a:rPr b="1" i="1">
                <a:solidFill>
                  <a:srgbClr val="66187A"/>
                </a:solidFill>
              </a:rPr>
              <a:t>Promise</a:t>
            </a:r>
            <a:r>
              <a:rPr>
                <a:solidFill>
                  <a:srgbClr val="000000"/>
                </a:solidFill>
              </a:rPr>
              <a:t>.</a:t>
            </a:r>
            <a:r>
              <a:rPr>
                <a:solidFill>
                  <a:srgbClr val="7A7A43"/>
                </a:solidFill>
              </a:rPr>
              <a:t>all</a:t>
            </a:r>
            <a:r>
              <a:rPr>
                <a:solidFill>
                  <a:srgbClr val="000000"/>
                </a:solidFill>
              </a:rPr>
              <a:t>(</a:t>
            </a:r>
            <a:r>
              <a:t>promisesForTranscripts</a:t>
            </a:r>
            <a:r>
              <a:rPr>
                <a:solidFill>
                  <a:srgbClr val="000000"/>
                </a:solidFill>
              </a:rPr>
              <a:t>).</a:t>
            </a:r>
            <a:r>
              <a:rPr>
                <a:solidFill>
                  <a:srgbClr val="7A7A43"/>
                </a:solidFill>
              </a:rPr>
              <a:t>then</a:t>
            </a:r>
            <a:r>
              <a:rPr>
                <a:solidFill>
                  <a:srgbClr val="000000"/>
                </a:solidFill>
              </a:rPr>
              <a:t>(results =&gt; {</a:t>
            </a:r>
            <a:endParaRPr>
              <a:solidFill>
                <a:srgbClr val="000000"/>
              </a:solidFill>
            </a:endParaRPr>
          </a:p>
          <a:p>
            <a:pPr algn="l" defTabSz="457200">
              <a:defRPr>
                <a:solidFill>
                  <a:srgbClr val="000000"/>
                </a:solidFill>
                <a:latin typeface="Courier"/>
                <a:ea typeface="Courier"/>
                <a:cs typeface="Courier"/>
                <a:sym typeface="Courier"/>
              </a:defRPr>
            </a:pPr>
            <a:r>
              <a:t>  </a:t>
            </a:r>
            <a:r>
              <a:rPr b="1">
                <a:solidFill>
                  <a:srgbClr val="011480"/>
                </a:solidFill>
              </a:rPr>
              <a:t>const </a:t>
            </a:r>
            <a:r>
              <a:rPr>
                <a:solidFill>
                  <a:srgbClr val="458383"/>
                </a:solidFill>
              </a:rPr>
              <a:t>statsPromises </a:t>
            </a:r>
            <a:r>
              <a:t>= </a:t>
            </a:r>
            <a:r>
              <a:rPr>
                <a:solidFill>
                  <a:srgbClr val="458383"/>
                </a:solidFill>
              </a:rPr>
              <a:t>studentIDs</a:t>
            </a:r>
            <a:r>
              <a:t>.</a:t>
            </a:r>
            <a:r>
              <a:rPr>
                <a:solidFill>
                  <a:srgbClr val="7A7A43"/>
                </a:solidFill>
              </a:rPr>
              <a:t>map</a:t>
            </a:r>
            <a:r>
              <a:t>(studentID =&gt; fsPromises.</a:t>
            </a:r>
            <a:r>
              <a:rPr i="1"/>
              <a:t>stat</a:t>
            </a:r>
            <a:r>
              <a:t>(</a:t>
            </a:r>
            <a:r>
              <a:rPr b="1">
                <a:solidFill>
                  <a:srgbClr val="018001"/>
                </a:solidFill>
              </a:rPr>
              <a:t>`transcript-</a:t>
            </a:r>
            <a:r>
              <a:t>${studentID}</a:t>
            </a:r>
            <a:r>
              <a:rPr b="1">
                <a:solidFill>
                  <a:srgbClr val="018001"/>
                </a:solidFill>
              </a:rPr>
              <a:t>.json`</a:t>
            </a:r>
            <a:r>
              <a:t>));</a:t>
            </a:r>
          </a:p>
          <a:p>
            <a:pPr algn="l" defTabSz="457200">
              <a:defRPr>
                <a:solidFill>
                  <a:srgbClr val="458383"/>
                </a:solidFill>
                <a:latin typeface="Courier"/>
                <a:ea typeface="Courier"/>
                <a:cs typeface="Courier"/>
                <a:sym typeface="Courier"/>
              </a:defRPr>
            </a:pPr>
            <a:r>
              <a:t>  </a:t>
            </a:r>
            <a:r>
              <a:rPr b="1">
                <a:solidFill>
                  <a:srgbClr val="011480"/>
                </a:solidFill>
              </a:rPr>
              <a:t>return </a:t>
            </a:r>
            <a:r>
              <a:rPr b="1" i="1">
                <a:solidFill>
                  <a:srgbClr val="66187A"/>
                </a:solidFill>
              </a:rPr>
              <a:t>Promise</a:t>
            </a:r>
            <a:r>
              <a:rPr>
                <a:solidFill>
                  <a:srgbClr val="000000"/>
                </a:solidFill>
              </a:rPr>
              <a:t>.</a:t>
            </a:r>
            <a:r>
              <a:rPr>
                <a:solidFill>
                  <a:srgbClr val="7A7A43"/>
                </a:solidFill>
              </a:rPr>
              <a:t>all</a:t>
            </a:r>
            <a:r>
              <a:rPr>
                <a:solidFill>
                  <a:srgbClr val="000000"/>
                </a:solidFill>
              </a:rPr>
              <a:t>(</a:t>
            </a:r>
            <a:r>
              <a:t>statsPromises</a:t>
            </a:r>
            <a:r>
              <a:rPr>
                <a:solidFill>
                  <a:srgbClr val="000000"/>
                </a:solidFill>
              </a:rPr>
              <a:t>).</a:t>
            </a:r>
            <a:r>
              <a:rPr>
                <a:solidFill>
                  <a:srgbClr val="7A7A43"/>
                </a:solidFill>
              </a:rPr>
              <a:t>then</a:t>
            </a:r>
            <a:r>
              <a:rPr>
                <a:solidFill>
                  <a:srgbClr val="000000"/>
                </a:solidFill>
              </a:rPr>
              <a:t>(stats =&gt; {</a:t>
            </a:r>
            <a:endParaRPr>
              <a:solidFill>
                <a:srgbClr val="000000"/>
              </a:solidFill>
            </a:endParaRPr>
          </a:p>
          <a:p>
            <a:pPr algn="l" defTabSz="457200">
              <a:defRPr>
                <a:solidFill>
                  <a:srgbClr val="000000"/>
                </a:solidFill>
                <a:latin typeface="Courier"/>
                <a:ea typeface="Courier"/>
                <a:cs typeface="Courier"/>
                <a:sym typeface="Courier"/>
              </a:defRPr>
            </a:pPr>
            <a:r>
              <a:t>    </a:t>
            </a:r>
            <a:r>
              <a:rPr b="1">
                <a:solidFill>
                  <a:srgbClr val="011480"/>
                </a:solidFill>
              </a:rPr>
              <a:t>const </a:t>
            </a:r>
            <a:r>
              <a:rPr>
                <a:solidFill>
                  <a:srgbClr val="458383"/>
                </a:solidFill>
              </a:rPr>
              <a:t>totalSize </a:t>
            </a:r>
            <a:r>
              <a:t>= stats.</a:t>
            </a:r>
            <a:r>
              <a:rPr>
                <a:solidFill>
                  <a:srgbClr val="7A7A43"/>
                </a:solidFill>
              </a:rPr>
              <a:t>reduce</a:t>
            </a:r>
            <a:r>
              <a:t>((runningTotal, val) =&gt; runningTotal + val.</a:t>
            </a:r>
            <a:r>
              <a:rPr b="1">
                <a:solidFill>
                  <a:srgbClr val="66187A"/>
                </a:solidFill>
              </a:rPr>
              <a:t>size</a:t>
            </a:r>
            <a:r>
              <a:t>, </a:t>
            </a:r>
            <a:r>
              <a:rPr>
                <a:solidFill>
                  <a:srgbClr val="0432FF"/>
                </a:solidFill>
              </a:rPr>
              <a:t>0</a:t>
            </a:r>
            <a:r>
              <a:t>);</a:t>
            </a:r>
          </a:p>
          <a:p>
            <a:pPr algn="l" defTabSz="457200">
              <a:defRPr b="1">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`Finished calculating size: </a:t>
            </a:r>
            <a:r>
              <a:rPr b="0">
                <a:solidFill>
                  <a:srgbClr val="000000"/>
                </a:solidFill>
              </a:rPr>
              <a:t>${</a:t>
            </a:r>
            <a:r>
              <a:rPr b="0">
                <a:solidFill>
                  <a:srgbClr val="458383"/>
                </a:solidFill>
              </a:rPr>
              <a:t>totalSize</a:t>
            </a:r>
            <a:r>
              <a:rPr b="0">
                <a:solidFill>
                  <a:srgbClr val="000000"/>
                </a:solidFill>
              </a:rPr>
              <a:t>}</a:t>
            </a:r>
            <a:r>
              <a:t>`</a:t>
            </a:r>
            <a:r>
              <a:rPr b="0">
                <a:solidFill>
                  <a:srgbClr val="000000"/>
                </a:solidFill>
              </a:rPr>
              <a:t>);</a:t>
            </a:r>
            <a:endParaRPr b="0">
              <a:solidFill>
                <a:srgbClr val="000000"/>
              </a:solidFill>
            </a:endParaRPr>
          </a:p>
          <a:p>
            <a:pPr algn="l" defTabSz="457200">
              <a:defRPr>
                <a:solidFill>
                  <a:srgbClr val="000000"/>
                </a:solidFill>
                <a:latin typeface="Courier"/>
                <a:ea typeface="Courier"/>
                <a:cs typeface="Courier"/>
                <a:sym typeface="Courier"/>
              </a:defRPr>
            </a:pPr>
            <a:r>
              <a:t>  });</a:t>
            </a:r>
          </a:p>
          <a:p>
            <a:pPr algn="l" defTabSz="457200">
              <a:defRPr>
                <a:solidFill>
                  <a:srgbClr val="000000"/>
                </a:solidFill>
                <a:latin typeface="Courier"/>
                <a:ea typeface="Courier"/>
                <a:cs typeface="Courier"/>
                <a:sym typeface="Courier"/>
              </a:defRPr>
            </a:pPr>
            <a:r>
              <a:t>});</a:t>
            </a:r>
          </a:p>
        </p:txBody>
      </p:sp>
      <p:grpSp>
        <p:nvGrpSpPr>
          <p:cNvPr id="560" name="Group"/>
          <p:cNvGrpSpPr/>
          <p:nvPr/>
        </p:nvGrpSpPr>
        <p:grpSpPr>
          <a:xfrm>
            <a:off x="-408447" y="11446007"/>
            <a:ext cx="8906733" cy="1510864"/>
            <a:chOff x="0" y="4"/>
            <a:chExt cx="8906731" cy="1510862"/>
          </a:xfrm>
        </p:grpSpPr>
        <p:sp>
          <p:nvSpPr>
            <p:cNvPr id="558" name="Now wait for the stats…"/>
            <p:cNvSpPr/>
            <p:nvPr/>
          </p:nvSpPr>
          <p:spPr>
            <a:xfrm>
              <a:off x="0" y="1510866"/>
              <a:ext cx="305421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solidFill>
                    <a:schemeClr val="accent5">
                      <a:hueOff val="-82419"/>
                      <a:satOff val="-9513"/>
                      <a:lumOff val="-16343"/>
                    </a:schemeClr>
                  </a:solidFill>
                </a:defRPr>
              </a:lvl1pPr>
            </a:lstStyle>
            <a:p>
              <a:pPr/>
              <a:r>
                <a:t>Now wait for the stats…</a:t>
              </a:r>
            </a:p>
          </p:txBody>
        </p:sp>
        <p:sp>
          <p:nvSpPr>
            <p:cNvPr id="559" name="Callout"/>
            <p:cNvSpPr/>
            <p:nvPr/>
          </p:nvSpPr>
          <p:spPr>
            <a:xfrm rot="16200000">
              <a:off x="5050694" y="-2756690"/>
              <a:ext cx="1099344" cy="66127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3319" y="997"/>
                  </a:lnTo>
                  <a:lnTo>
                    <a:pt x="13319" y="21534"/>
                  </a:lnTo>
                  <a:cubicBezTo>
                    <a:pt x="13319" y="21571"/>
                    <a:pt x="13495" y="21600"/>
                    <a:pt x="13716" y="21600"/>
                  </a:cubicBezTo>
                  <a:lnTo>
                    <a:pt x="21202" y="21600"/>
                  </a:lnTo>
                  <a:cubicBezTo>
                    <a:pt x="21424" y="21600"/>
                    <a:pt x="21600" y="21571"/>
                    <a:pt x="21600" y="21534"/>
                  </a:cubicBezTo>
                  <a:lnTo>
                    <a:pt x="21600" y="876"/>
                  </a:lnTo>
                  <a:cubicBezTo>
                    <a:pt x="21600" y="840"/>
                    <a:pt x="21424" y="810"/>
                    <a:pt x="21202" y="810"/>
                  </a:cubicBezTo>
                  <a:lnTo>
                    <a:pt x="15159" y="810"/>
                  </a:lnTo>
                  <a:lnTo>
                    <a:pt x="0" y="0"/>
                  </a:lnTo>
                  <a:close/>
                </a:path>
              </a:pathLst>
            </a:custGeom>
            <a:noFill/>
            <a:ln w="76200" cap="flat">
              <a:solidFill>
                <a:srgbClr val="FF0000"/>
              </a:solidFill>
              <a:prstDash val="solid"/>
              <a:round/>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grpSp>
        <p:nvGrpSpPr>
          <p:cNvPr id="563" name="Group"/>
          <p:cNvGrpSpPr/>
          <p:nvPr/>
        </p:nvGrpSpPr>
        <p:grpSpPr>
          <a:xfrm>
            <a:off x="6007101" y="11814307"/>
            <a:ext cx="15231469" cy="888564"/>
            <a:chOff x="0" y="4"/>
            <a:chExt cx="15231469" cy="888562"/>
          </a:xfrm>
        </p:grpSpPr>
        <p:sp>
          <p:nvSpPr>
            <p:cNvPr id="561" name="More functional magic: Take the array of stats, accumulate the size of each file"/>
            <p:cNvSpPr/>
            <p:nvPr/>
          </p:nvSpPr>
          <p:spPr>
            <a:xfrm>
              <a:off x="12177252" y="888566"/>
              <a:ext cx="3054218"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solidFill>
                    <a:schemeClr val="accent5">
                      <a:hueOff val="-82419"/>
                      <a:satOff val="-9513"/>
                      <a:lumOff val="-16343"/>
                    </a:schemeClr>
                  </a:solidFill>
                </a:defRPr>
              </a:lvl1pPr>
            </a:lstStyle>
            <a:p>
              <a:pPr/>
              <a:r>
                <a:t>More functional magic: Take the array of stats, accumulate the size of each file</a:t>
              </a:r>
            </a:p>
          </p:txBody>
        </p:sp>
        <p:sp>
          <p:nvSpPr>
            <p:cNvPr id="562" name="Callout"/>
            <p:cNvSpPr/>
            <p:nvPr/>
          </p:nvSpPr>
          <p:spPr>
            <a:xfrm rot="16200000">
              <a:off x="5602485" y="-5602482"/>
              <a:ext cx="853283" cy="120582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443" y="0"/>
                  </a:moveTo>
                  <a:cubicBezTo>
                    <a:pt x="11158" y="0"/>
                    <a:pt x="10931" y="16"/>
                    <a:pt x="10931" y="36"/>
                  </a:cubicBezTo>
                  <a:lnTo>
                    <a:pt x="10931" y="20900"/>
                  </a:lnTo>
                  <a:lnTo>
                    <a:pt x="0" y="21600"/>
                  </a:lnTo>
                  <a:lnTo>
                    <a:pt x="12598" y="21005"/>
                  </a:lnTo>
                  <a:lnTo>
                    <a:pt x="21088" y="21005"/>
                  </a:lnTo>
                  <a:cubicBezTo>
                    <a:pt x="21373" y="21005"/>
                    <a:pt x="21600" y="20988"/>
                    <a:pt x="21600" y="20968"/>
                  </a:cubicBezTo>
                  <a:lnTo>
                    <a:pt x="21600" y="36"/>
                  </a:lnTo>
                  <a:cubicBezTo>
                    <a:pt x="21600" y="16"/>
                    <a:pt x="21373" y="0"/>
                    <a:pt x="21088" y="0"/>
                  </a:cubicBezTo>
                  <a:lnTo>
                    <a:pt x="11443" y="0"/>
                  </a:lnTo>
                  <a:close/>
                </a:path>
              </a:pathLst>
            </a:custGeom>
            <a:noFill/>
            <a:ln w="76200" cap="flat">
              <a:solidFill>
                <a:srgbClr val="FF0000"/>
              </a:solidFill>
              <a:prstDash val="solid"/>
              <a:round/>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0" grpId="1"/>
      <p:bldP build="whole" bldLvl="1" animBg="1" rev="0" advAuto="0" spid="563" grpId="2"/>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5" name="Problems with Promises"/>
          <p:cNvSpPr txBox="1"/>
          <p:nvPr>
            <p:ph type="title"/>
          </p:nvPr>
        </p:nvSpPr>
        <p:spPr>
          <a:prstGeom prst="rect">
            <a:avLst/>
          </a:prstGeom>
        </p:spPr>
        <p:txBody>
          <a:bodyPr/>
          <a:lstStyle/>
          <a:p>
            <a:pPr/>
            <a:r>
              <a:t>Problems with Promises</a:t>
            </a:r>
          </a:p>
        </p:txBody>
      </p:sp>
      <p:sp>
        <p:nvSpPr>
          <p:cNvPr id="566" name="The order of operations is not intuitive from the cod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The order of operations is not intuitive from the code</a:t>
            </a:r>
          </a:p>
        </p:txBody>
      </p:sp>
      <p:sp>
        <p:nvSpPr>
          <p:cNvPr id="567" name="console.log('Making a requests');…"/>
          <p:cNvSpPr txBox="1"/>
          <p:nvPr/>
        </p:nvSpPr>
        <p:spPr>
          <a:xfrm>
            <a:off x="3231657" y="3992845"/>
            <a:ext cx="17920687" cy="5222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defTabSz="457200">
              <a:defRPr b="1" sz="2100">
                <a:solidFill>
                  <a:srgbClr val="018001"/>
                </a:solidFill>
                <a:latin typeface="Courier"/>
                <a:ea typeface="Courier"/>
                <a:cs typeface="Courier"/>
                <a:sym typeface="Courier"/>
              </a:defRPr>
            </a:pPr>
            <a:r>
              <a:rPr i="1">
                <a:solidFill>
                  <a:srgbClr val="66187A"/>
                </a:solidFill>
              </a:rPr>
              <a:t>console</a:t>
            </a:r>
            <a:r>
              <a:rPr b="0">
                <a:solidFill>
                  <a:srgbClr val="000000"/>
                </a:solidFill>
              </a:rPr>
              <a:t>.</a:t>
            </a:r>
            <a:r>
              <a:rPr b="0">
                <a:solidFill>
                  <a:srgbClr val="7A7A43"/>
                </a:solidFill>
              </a:rPr>
              <a:t>log</a:t>
            </a:r>
            <a:r>
              <a:rPr b="0">
                <a:solidFill>
                  <a:srgbClr val="000000"/>
                </a:solidFill>
              </a:rPr>
              <a:t>(</a:t>
            </a:r>
            <a:r>
              <a:t>'Making a requests'</a:t>
            </a:r>
            <a:r>
              <a:rPr b="0">
                <a:solidFill>
                  <a:srgbClr val="000000"/>
                </a:solidFill>
              </a:rPr>
              <a:t>);</a:t>
            </a:r>
            <a:endParaRPr b="0">
              <a:solidFill>
                <a:srgbClr val="000000"/>
              </a:solidFill>
            </a:endParaRPr>
          </a:p>
          <a:p>
            <a:pPr algn="l" defTabSz="457200">
              <a:defRPr sz="2100">
                <a:solidFill>
                  <a:srgbClr val="458383"/>
                </a:solidFill>
                <a:latin typeface="Courier"/>
                <a:ea typeface="Courier"/>
                <a:cs typeface="Courier"/>
                <a:sym typeface="Courier"/>
              </a:defRPr>
            </a:pPr>
            <a:r>
              <a:rPr b="1">
                <a:solidFill>
                  <a:srgbClr val="011480"/>
                </a:solidFill>
              </a:rPr>
              <a:t>const </a:t>
            </a:r>
            <a:r>
              <a:t>studentIDs </a:t>
            </a:r>
            <a:r>
              <a:rPr>
                <a:solidFill>
                  <a:srgbClr val="000000"/>
                </a:solidFill>
              </a:rPr>
              <a:t>= [</a:t>
            </a:r>
            <a:r>
              <a:rPr>
                <a:solidFill>
                  <a:srgbClr val="0432FF"/>
                </a:solidFill>
              </a:rPr>
              <a:t>1</a:t>
            </a:r>
            <a:r>
              <a:rPr>
                <a:solidFill>
                  <a:srgbClr val="000000"/>
                </a:solidFill>
              </a:rPr>
              <a:t>, </a:t>
            </a:r>
            <a:r>
              <a:rPr>
                <a:solidFill>
                  <a:srgbClr val="0432FF"/>
                </a:solidFill>
              </a:rPr>
              <a:t>2</a:t>
            </a:r>
            <a:r>
              <a:rPr>
                <a:solidFill>
                  <a:srgbClr val="000000"/>
                </a:solidFill>
              </a:rPr>
              <a:t>, </a:t>
            </a:r>
            <a:r>
              <a:rPr>
                <a:solidFill>
                  <a:srgbClr val="0432FF"/>
                </a:solidFill>
              </a:rPr>
              <a:t>3</a:t>
            </a:r>
            <a:r>
              <a:rPr>
                <a:solidFill>
                  <a:srgbClr val="000000"/>
                </a:solidFill>
              </a:rPr>
              <a:t>, </a:t>
            </a:r>
            <a:r>
              <a:rPr>
                <a:solidFill>
                  <a:srgbClr val="0432FF"/>
                </a:solidFill>
              </a:rPr>
              <a:t>4</a:t>
            </a:r>
            <a:r>
              <a:rPr>
                <a:solidFill>
                  <a:srgbClr val="000000"/>
                </a:solidFill>
              </a:rPr>
              <a:t>];</a:t>
            </a:r>
            <a:endParaRPr>
              <a:solidFill>
                <a:srgbClr val="000000"/>
              </a:solidFill>
            </a:endParaRPr>
          </a:p>
          <a:p>
            <a:pPr algn="l" defTabSz="457200">
              <a:defRPr sz="2100">
                <a:solidFill>
                  <a:srgbClr val="458383"/>
                </a:solidFill>
                <a:latin typeface="Courier"/>
                <a:ea typeface="Courier"/>
                <a:cs typeface="Courier"/>
                <a:sym typeface="Courier"/>
              </a:defRPr>
            </a:pPr>
            <a:r>
              <a:rPr b="1">
                <a:solidFill>
                  <a:srgbClr val="011480"/>
                </a:solidFill>
              </a:rPr>
              <a:t>const </a:t>
            </a:r>
            <a:r>
              <a:t>promisesForTranscripts </a:t>
            </a:r>
            <a:r>
              <a:rPr>
                <a:solidFill>
                  <a:srgbClr val="000000"/>
                </a:solidFill>
              </a:rPr>
              <a:t>= </a:t>
            </a:r>
            <a:r>
              <a:t>studentIDs</a:t>
            </a:r>
            <a:r>
              <a:rPr>
                <a:solidFill>
                  <a:srgbClr val="000000"/>
                </a:solidFill>
              </a:rPr>
              <a:t>.</a:t>
            </a:r>
            <a:r>
              <a:rPr>
                <a:solidFill>
                  <a:srgbClr val="7A7A43"/>
                </a:solidFill>
              </a:rPr>
              <a:t>map</a:t>
            </a:r>
            <a:r>
              <a:rPr>
                <a:solidFill>
                  <a:srgbClr val="000000"/>
                </a:solidFill>
              </a:rPr>
              <a:t>(</a:t>
            </a:r>
            <a:endParaRPr>
              <a:solidFill>
                <a:srgbClr val="000000"/>
              </a:solidFill>
            </a:endParaRPr>
          </a:p>
          <a:p>
            <a:pPr algn="l" defTabSz="457200">
              <a:defRPr b="1" sz="2100">
                <a:solidFill>
                  <a:srgbClr val="018001"/>
                </a:solidFill>
                <a:latin typeface="Courier"/>
                <a:ea typeface="Courier"/>
                <a:cs typeface="Courier"/>
                <a:sym typeface="Courier"/>
              </a:defRPr>
            </a:pPr>
            <a:r>
              <a:rPr b="0">
                <a:solidFill>
                  <a:srgbClr val="000000"/>
                </a:solidFill>
              </a:rPr>
              <a:t>  studentID =&gt; </a:t>
            </a: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`https://rest-example.covey.town/transcripts/</a:t>
            </a:r>
            <a:r>
              <a:rPr b="0">
                <a:solidFill>
                  <a:srgbClr val="000000"/>
                </a:solidFill>
              </a:rPr>
              <a:t>${studentID}</a:t>
            </a:r>
            <a:r>
              <a:t>`</a:t>
            </a:r>
            <a:r>
              <a:rPr b="0">
                <a:solidFill>
                  <a:srgbClr val="000000"/>
                </a:solidFill>
              </a:rPr>
              <a:t>)</a:t>
            </a:r>
            <a:endParaRPr b="0">
              <a:solidFill>
                <a:srgbClr val="000000"/>
              </a:solidFill>
            </a:endParaRPr>
          </a:p>
          <a:p>
            <a:pPr algn="l" defTabSz="457200">
              <a:defRPr sz="2100">
                <a:solidFill>
                  <a:srgbClr val="000000"/>
                </a:solidFill>
                <a:latin typeface="Courier"/>
                <a:ea typeface="Courier"/>
                <a:cs typeface="Courier"/>
                <a:sym typeface="Courier"/>
              </a:defRPr>
            </a:pPr>
            <a:r>
              <a:t>    .</a:t>
            </a:r>
            <a:r>
              <a:rPr>
                <a:solidFill>
                  <a:srgbClr val="7A7A43"/>
                </a:solidFill>
              </a:rPr>
              <a:t>then</a:t>
            </a:r>
            <a:r>
              <a:t>((response) =&gt;</a:t>
            </a:r>
          </a:p>
          <a:p>
            <a:pPr algn="l" defTabSz="457200">
              <a:defRPr sz="2100">
                <a:solidFill>
                  <a:srgbClr val="000000"/>
                </a:solidFill>
                <a:latin typeface="Courier"/>
                <a:ea typeface="Courier"/>
                <a:cs typeface="Courier"/>
                <a:sym typeface="Courier"/>
              </a:defRPr>
            </a:pPr>
            <a:r>
              <a:t>      fsPromises.</a:t>
            </a:r>
            <a:r>
              <a:rPr i="1"/>
              <a:t>writeFile</a:t>
            </a:r>
            <a:r>
              <a:t>(</a:t>
            </a:r>
            <a:r>
              <a:rPr b="1">
                <a:solidFill>
                  <a:srgbClr val="018001"/>
                </a:solidFill>
              </a:rPr>
              <a:t>`transcript-</a:t>
            </a:r>
            <a:r>
              <a:t>${response.</a:t>
            </a:r>
            <a:r>
              <a:rPr b="1">
                <a:solidFill>
                  <a:srgbClr val="66187A"/>
                </a:solidFill>
              </a:rPr>
              <a:t>data</a:t>
            </a:r>
            <a:r>
              <a:t>.</a:t>
            </a:r>
            <a:r>
              <a:rPr b="1">
                <a:solidFill>
                  <a:srgbClr val="66187A"/>
                </a:solidFill>
              </a:rPr>
              <a:t>student</a:t>
            </a:r>
            <a:r>
              <a:t>.</a:t>
            </a:r>
            <a:r>
              <a:rPr b="1">
                <a:solidFill>
                  <a:srgbClr val="66187A"/>
                </a:solidFill>
              </a:rPr>
              <a:t>studentID</a:t>
            </a:r>
            <a:r>
              <a:t>}</a:t>
            </a:r>
            <a:r>
              <a:rPr b="1">
                <a:solidFill>
                  <a:srgbClr val="018001"/>
                </a:solidFill>
              </a:rPr>
              <a:t>.json`</a:t>
            </a:r>
            <a:r>
              <a:t>, </a:t>
            </a:r>
            <a:r>
              <a:rPr b="1" i="1">
                <a:solidFill>
                  <a:srgbClr val="66187A"/>
                </a:solidFill>
              </a:rPr>
              <a:t>JSON</a:t>
            </a:r>
            <a:r>
              <a:t>.</a:t>
            </a:r>
            <a:r>
              <a:rPr>
                <a:solidFill>
                  <a:srgbClr val="7A7A43"/>
                </a:solidFill>
              </a:rPr>
              <a:t>stringify</a:t>
            </a:r>
            <a:r>
              <a:t>(response.</a:t>
            </a:r>
            <a:r>
              <a:rPr b="1">
                <a:solidFill>
                  <a:srgbClr val="66187A"/>
                </a:solidFill>
              </a:rPr>
              <a:t>data</a:t>
            </a:r>
            <a:r>
              <a:t>))</a:t>
            </a:r>
          </a:p>
          <a:p>
            <a:pPr algn="l" defTabSz="457200">
              <a:defRPr sz="2100">
                <a:solidFill>
                  <a:srgbClr val="000000"/>
                </a:solidFill>
                <a:latin typeface="Courier"/>
                <a:ea typeface="Courier"/>
                <a:cs typeface="Courier"/>
                <a:sym typeface="Courier"/>
              </a:defRPr>
            </a:pPr>
            <a:r>
              <a:t>    ));</a:t>
            </a:r>
          </a:p>
          <a:p>
            <a:pPr algn="l" defTabSz="457200">
              <a:defRPr sz="2100">
                <a:solidFill>
                  <a:srgbClr val="458383"/>
                </a:solidFill>
                <a:latin typeface="Courier"/>
                <a:ea typeface="Courier"/>
                <a:cs typeface="Courier"/>
                <a:sym typeface="Courier"/>
              </a:defRPr>
            </a:pPr>
            <a:r>
              <a:rPr b="1">
                <a:solidFill>
                  <a:srgbClr val="011480"/>
                </a:solidFill>
              </a:rPr>
              <a:t>return </a:t>
            </a:r>
            <a:r>
              <a:rPr b="1" i="1">
                <a:solidFill>
                  <a:srgbClr val="66187A"/>
                </a:solidFill>
              </a:rPr>
              <a:t>Promise</a:t>
            </a:r>
            <a:r>
              <a:rPr>
                <a:solidFill>
                  <a:srgbClr val="000000"/>
                </a:solidFill>
              </a:rPr>
              <a:t>.</a:t>
            </a:r>
            <a:r>
              <a:rPr>
                <a:solidFill>
                  <a:srgbClr val="7A7A43"/>
                </a:solidFill>
              </a:rPr>
              <a:t>all</a:t>
            </a:r>
            <a:r>
              <a:rPr>
                <a:solidFill>
                  <a:srgbClr val="000000"/>
                </a:solidFill>
              </a:rPr>
              <a:t>(</a:t>
            </a:r>
            <a:r>
              <a:t>promisesForTranscripts</a:t>
            </a:r>
            <a:r>
              <a:rPr>
                <a:solidFill>
                  <a:srgbClr val="000000"/>
                </a:solidFill>
              </a:rPr>
              <a:t>).</a:t>
            </a:r>
            <a:r>
              <a:rPr>
                <a:solidFill>
                  <a:srgbClr val="7A7A43"/>
                </a:solidFill>
              </a:rPr>
              <a:t>then</a:t>
            </a:r>
            <a:r>
              <a:rPr>
                <a:solidFill>
                  <a:srgbClr val="000000"/>
                </a:solidFill>
              </a:rPr>
              <a:t>(results =&gt; {</a:t>
            </a:r>
            <a:endParaRPr>
              <a:solidFill>
                <a:srgbClr val="000000"/>
              </a:solidFill>
            </a:endParaRPr>
          </a:p>
          <a:p>
            <a:pPr algn="l" defTabSz="457200">
              <a:defRPr sz="2100">
                <a:solidFill>
                  <a:srgbClr val="000000"/>
                </a:solidFill>
                <a:latin typeface="Courier"/>
                <a:ea typeface="Courier"/>
                <a:cs typeface="Courier"/>
                <a:sym typeface="Courier"/>
              </a:defRPr>
            </a:pPr>
            <a:r>
              <a:t>  </a:t>
            </a:r>
            <a:r>
              <a:rPr b="1">
                <a:solidFill>
                  <a:srgbClr val="011480"/>
                </a:solidFill>
              </a:rPr>
              <a:t>const </a:t>
            </a:r>
            <a:r>
              <a:rPr>
                <a:solidFill>
                  <a:srgbClr val="458383"/>
                </a:solidFill>
              </a:rPr>
              <a:t>statsPromises </a:t>
            </a:r>
            <a:r>
              <a:t>= </a:t>
            </a:r>
            <a:r>
              <a:rPr>
                <a:solidFill>
                  <a:srgbClr val="458383"/>
                </a:solidFill>
              </a:rPr>
              <a:t>studentIDs</a:t>
            </a:r>
            <a:r>
              <a:t>.</a:t>
            </a:r>
            <a:r>
              <a:rPr>
                <a:solidFill>
                  <a:srgbClr val="7A7A43"/>
                </a:solidFill>
              </a:rPr>
              <a:t>map</a:t>
            </a:r>
            <a:r>
              <a:t>(studentID =&gt; fsPromises.</a:t>
            </a:r>
            <a:r>
              <a:rPr i="1"/>
              <a:t>stat</a:t>
            </a:r>
            <a:r>
              <a:t>(</a:t>
            </a:r>
            <a:r>
              <a:rPr b="1">
                <a:solidFill>
                  <a:srgbClr val="018001"/>
                </a:solidFill>
              </a:rPr>
              <a:t>`transcript-</a:t>
            </a:r>
            <a:r>
              <a:t>${studentID}</a:t>
            </a:r>
            <a:r>
              <a:rPr b="1">
                <a:solidFill>
                  <a:srgbClr val="018001"/>
                </a:solidFill>
              </a:rPr>
              <a:t>.json`</a:t>
            </a:r>
            <a:r>
              <a:t>));</a:t>
            </a:r>
          </a:p>
          <a:p>
            <a:pPr algn="l" defTabSz="457200">
              <a:defRPr sz="2100">
                <a:solidFill>
                  <a:srgbClr val="458383"/>
                </a:solidFill>
                <a:latin typeface="Courier"/>
                <a:ea typeface="Courier"/>
                <a:cs typeface="Courier"/>
                <a:sym typeface="Courier"/>
              </a:defRPr>
            </a:pPr>
            <a:r>
              <a:rPr>
                <a:solidFill>
                  <a:srgbClr val="000000"/>
                </a:solidFill>
              </a:rPr>
              <a:t>  </a:t>
            </a:r>
            <a:r>
              <a:rPr b="1">
                <a:solidFill>
                  <a:srgbClr val="011480"/>
                </a:solidFill>
              </a:rPr>
              <a:t>return </a:t>
            </a:r>
            <a:r>
              <a:rPr b="1" i="1">
                <a:solidFill>
                  <a:srgbClr val="66187A"/>
                </a:solidFill>
              </a:rPr>
              <a:t>Promise</a:t>
            </a:r>
            <a:r>
              <a:rPr>
                <a:solidFill>
                  <a:srgbClr val="000000"/>
                </a:solidFill>
              </a:rPr>
              <a:t>.</a:t>
            </a:r>
            <a:r>
              <a:rPr>
                <a:solidFill>
                  <a:srgbClr val="7A7A43"/>
                </a:solidFill>
              </a:rPr>
              <a:t>all</a:t>
            </a:r>
            <a:r>
              <a:rPr>
                <a:solidFill>
                  <a:srgbClr val="000000"/>
                </a:solidFill>
              </a:rPr>
              <a:t>(</a:t>
            </a:r>
            <a:r>
              <a:t>statsPromises</a:t>
            </a:r>
            <a:r>
              <a:rPr>
                <a:solidFill>
                  <a:srgbClr val="000000"/>
                </a:solidFill>
              </a:rPr>
              <a:t>).</a:t>
            </a:r>
            <a:r>
              <a:rPr>
                <a:solidFill>
                  <a:srgbClr val="7A7A43"/>
                </a:solidFill>
              </a:rPr>
              <a:t>then</a:t>
            </a:r>
            <a:r>
              <a:rPr>
                <a:solidFill>
                  <a:srgbClr val="000000"/>
                </a:solidFill>
              </a:rPr>
              <a:t>(stats =&gt; {</a:t>
            </a:r>
            <a:endParaRPr>
              <a:solidFill>
                <a:srgbClr val="000000"/>
              </a:solidFill>
            </a:endParaRPr>
          </a:p>
          <a:p>
            <a:pPr algn="l" defTabSz="457200">
              <a:defRPr sz="2100">
                <a:solidFill>
                  <a:srgbClr val="000000"/>
                </a:solidFill>
                <a:latin typeface="Courier"/>
                <a:ea typeface="Courier"/>
                <a:cs typeface="Courier"/>
                <a:sym typeface="Courier"/>
              </a:defRPr>
            </a:pPr>
            <a:r>
              <a:t>    </a:t>
            </a:r>
            <a:r>
              <a:rPr b="1">
                <a:solidFill>
                  <a:srgbClr val="011480"/>
                </a:solidFill>
              </a:rPr>
              <a:t>const </a:t>
            </a:r>
            <a:r>
              <a:rPr>
                <a:solidFill>
                  <a:srgbClr val="458383"/>
                </a:solidFill>
              </a:rPr>
              <a:t>totalSize </a:t>
            </a:r>
            <a:r>
              <a:t>= stats.</a:t>
            </a:r>
            <a:r>
              <a:rPr>
                <a:solidFill>
                  <a:srgbClr val="7A7A43"/>
                </a:solidFill>
              </a:rPr>
              <a:t>reduce</a:t>
            </a:r>
            <a:r>
              <a:t>((runningTotal, val) =&gt; runningTotal + val.</a:t>
            </a:r>
            <a:r>
              <a:rPr b="1">
                <a:solidFill>
                  <a:srgbClr val="66187A"/>
                </a:solidFill>
              </a:rPr>
              <a:t>size</a:t>
            </a:r>
            <a:r>
              <a:t>, </a:t>
            </a:r>
            <a:r>
              <a:rPr>
                <a:solidFill>
                  <a:srgbClr val="0432FF"/>
                </a:solidFill>
              </a:rPr>
              <a:t>0</a:t>
            </a:r>
            <a:r>
              <a:t>);</a:t>
            </a:r>
          </a:p>
          <a:p>
            <a:pPr algn="l" defTabSz="457200">
              <a:defRPr b="1" sz="21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`Finished calculating size: </a:t>
            </a:r>
            <a:r>
              <a:rPr b="0">
                <a:solidFill>
                  <a:srgbClr val="000000"/>
                </a:solidFill>
              </a:rPr>
              <a:t>${</a:t>
            </a:r>
            <a:r>
              <a:rPr b="0">
                <a:solidFill>
                  <a:srgbClr val="458383"/>
                </a:solidFill>
              </a:rPr>
              <a:t>totalSize</a:t>
            </a:r>
            <a:r>
              <a:rPr b="0">
                <a:solidFill>
                  <a:srgbClr val="000000"/>
                </a:solidFill>
              </a:rPr>
              <a:t>}</a:t>
            </a:r>
            <a:r>
              <a:t>`</a:t>
            </a:r>
            <a:r>
              <a:rPr b="0">
                <a:solidFill>
                  <a:srgbClr val="000000"/>
                </a:solidFill>
              </a:rPr>
              <a:t>);</a:t>
            </a:r>
            <a:endParaRPr b="0">
              <a:solidFill>
                <a:srgbClr val="000000"/>
              </a:solidFill>
            </a:endParaRPr>
          </a:p>
          <a:p>
            <a:pPr algn="l" defTabSz="457200">
              <a:defRPr sz="2100">
                <a:solidFill>
                  <a:srgbClr val="000000"/>
                </a:solidFill>
                <a:latin typeface="Courier"/>
                <a:ea typeface="Courier"/>
                <a:cs typeface="Courier"/>
                <a:sym typeface="Courier"/>
              </a:defRPr>
            </a:pPr>
            <a:r>
              <a:t>  });</a:t>
            </a:r>
          </a:p>
          <a:p>
            <a:pPr algn="l" defTabSz="457200">
              <a:defRPr sz="2100">
                <a:solidFill>
                  <a:srgbClr val="000000"/>
                </a:solidFill>
                <a:latin typeface="Courier"/>
                <a:ea typeface="Courier"/>
                <a:cs typeface="Courier"/>
                <a:sym typeface="Courier"/>
              </a:defRPr>
            </a:pPr>
            <a:r>
              <a:t>}).</a:t>
            </a:r>
            <a:r>
              <a:rPr>
                <a:solidFill>
                  <a:srgbClr val="7A7A43"/>
                </a:solidFill>
              </a:rPr>
              <a:t>then</a:t>
            </a:r>
            <a:r>
              <a:t>(()=&gt;{</a:t>
            </a:r>
          </a:p>
          <a:p>
            <a:pPr algn="l" defTabSz="457200">
              <a:defRPr b="1" i="1" sz="2100">
                <a:solidFill>
                  <a:srgbClr val="66187A"/>
                </a:solidFill>
                <a:latin typeface="Courier"/>
                <a:ea typeface="Courier"/>
                <a:cs typeface="Courier"/>
                <a:sym typeface="Courier"/>
              </a:defRPr>
            </a:pPr>
            <a:r>
              <a:rPr b="0" i="0">
                <a:solidFill>
                  <a:srgbClr val="000000"/>
                </a:solidFill>
              </a:rPr>
              <a:t>  </a:t>
            </a:r>
            <a:r>
              <a:t>console</a:t>
            </a:r>
            <a:r>
              <a:rPr b="0" i="0">
                <a:solidFill>
                  <a:srgbClr val="000000"/>
                </a:solidFill>
              </a:rPr>
              <a:t>.</a:t>
            </a:r>
            <a:r>
              <a:rPr b="0" i="0">
                <a:solidFill>
                  <a:srgbClr val="7A7A43"/>
                </a:solidFill>
              </a:rPr>
              <a:t>log</a:t>
            </a:r>
            <a:r>
              <a:rPr b="0" i="0">
                <a:solidFill>
                  <a:srgbClr val="000000"/>
                </a:solidFill>
              </a:rPr>
              <a:t>(</a:t>
            </a:r>
            <a:r>
              <a:rPr i="0">
                <a:solidFill>
                  <a:srgbClr val="018001"/>
                </a:solidFill>
              </a:rPr>
              <a:t>'Done'</a:t>
            </a:r>
            <a:r>
              <a:rPr b="0" i="0">
                <a:solidFill>
                  <a:srgbClr val="000000"/>
                </a:solidFill>
              </a:rPr>
              <a:t>);</a:t>
            </a:r>
            <a:endParaRPr b="0" i="0">
              <a:solidFill>
                <a:srgbClr val="000000"/>
              </a:solidFill>
            </a:endParaRPr>
          </a:p>
          <a:p>
            <a:pPr algn="l" defTabSz="457200">
              <a:defRPr sz="2100">
                <a:solidFill>
                  <a:srgbClr val="000000"/>
                </a:solidFill>
                <a:latin typeface="Courier"/>
                <a:ea typeface="Courier"/>
                <a:cs typeface="Courier"/>
                <a:sym typeface="Courier"/>
              </a:defRPr>
            </a:pPr>
            <a:r>
              <a:t>});</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9" name="Async/Await"/>
          <p:cNvSpPr txBox="1"/>
          <p:nvPr>
            <p:ph type="title"/>
          </p:nvPr>
        </p:nvSpPr>
        <p:spPr>
          <a:prstGeom prst="rect">
            <a:avLst/>
          </a:prstGeom>
        </p:spPr>
        <p:txBody>
          <a:bodyPr/>
          <a:lstStyle/>
          <a:p>
            <a:pPr/>
            <a:r>
              <a:t>Async/Await</a:t>
            </a:r>
          </a:p>
        </p:txBody>
      </p:sp>
      <p:sp>
        <p:nvSpPr>
          <p:cNvPr id="570" name="Your asynchronous frien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Your asynchronous friend</a:t>
            </a:r>
          </a:p>
        </p:txBody>
      </p:sp>
      <p:sp>
        <p:nvSpPr>
          <p:cNvPr id="571" name="axios.get('https://rest-example.covey.town/').then(response =&gt; {…"/>
          <p:cNvSpPr txBox="1"/>
          <p:nvPr/>
        </p:nvSpPr>
        <p:spPr>
          <a:xfrm>
            <a:off x="1161557" y="9766177"/>
            <a:ext cx="9936163" cy="2301876"/>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defTabSz="457200">
              <a:defRPr b="1" sz="2000">
                <a:solidFill>
                  <a:srgbClr val="018001"/>
                </a:solidFill>
                <a:latin typeface="Courier"/>
                <a:ea typeface="Courier"/>
                <a:cs typeface="Courier"/>
                <a:sym typeface="Courier"/>
              </a:defRPr>
            </a:pP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'https://rest-example.covey.town/'</a:t>
            </a:r>
            <a:r>
              <a:rPr b="0">
                <a:solidFill>
                  <a:srgbClr val="000000"/>
                </a:solidFill>
              </a:rPr>
              <a:t>).</a:t>
            </a:r>
            <a:r>
              <a:rPr b="0">
                <a:solidFill>
                  <a:srgbClr val="7A7A43"/>
                </a:solidFill>
              </a:rPr>
              <a:t>then</a:t>
            </a:r>
            <a:r>
              <a:rPr b="0">
                <a:solidFill>
                  <a:srgbClr val="000000"/>
                </a:solidFill>
              </a:rPr>
              <a:t>(response =&gt; {</a:t>
            </a:r>
            <a:endParaRPr b="0">
              <a:solidFill>
                <a:srgbClr val="000000"/>
              </a:solidFill>
            </a:endParaRPr>
          </a:p>
          <a:p>
            <a:pPr algn="l" defTabSz="457200">
              <a:defRPr b="1" sz="20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'Heard back from server'</a:t>
            </a:r>
            <a:r>
              <a:rPr b="0">
                <a:solidFill>
                  <a:srgbClr val="000000"/>
                </a:solidFill>
              </a:rPr>
              <a:t>);</a:t>
            </a:r>
            <a:endParaRPr b="0">
              <a:solidFill>
                <a:srgbClr val="000000"/>
              </a:solidFill>
            </a:endParaRPr>
          </a:p>
          <a:p>
            <a:pPr algn="l" defTabSz="457200">
              <a:defRPr sz="2000">
                <a:solidFill>
                  <a:srgbClr val="000000"/>
                </a:solidFill>
                <a:latin typeface="Courier"/>
                <a:ea typeface="Courier"/>
                <a:cs typeface="Courier"/>
                <a:sym typeface="Courier"/>
              </a:defRPr>
            </a:pPr>
            <a:r>
              <a:t>  </a:t>
            </a:r>
            <a:r>
              <a:rPr b="1" i="1">
                <a:solidFill>
                  <a:srgbClr val="66187A"/>
                </a:solidFill>
              </a:rPr>
              <a:t>console</a:t>
            </a:r>
            <a:r>
              <a:t>.</a:t>
            </a:r>
            <a:r>
              <a:rPr>
                <a:solidFill>
                  <a:srgbClr val="7A7A43"/>
                </a:solidFill>
              </a:rPr>
              <a:t>log</a:t>
            </a:r>
            <a:r>
              <a:t>(response.</a:t>
            </a:r>
            <a:r>
              <a:rPr b="1">
                <a:solidFill>
                  <a:srgbClr val="66187A"/>
                </a:solidFill>
              </a:rPr>
              <a:t>data</a:t>
            </a:r>
            <a:r>
              <a:t>);</a:t>
            </a:r>
          </a:p>
          <a:p>
            <a:pPr algn="l" defTabSz="457200">
              <a:defRPr sz="2000">
                <a:solidFill>
                  <a:srgbClr val="000000"/>
                </a:solidFill>
                <a:latin typeface="Courier"/>
                <a:ea typeface="Courier"/>
                <a:cs typeface="Courier"/>
                <a:sym typeface="Courier"/>
              </a:defRPr>
            </a:pPr>
            <a:r>
              <a:t>}).</a:t>
            </a:r>
            <a:r>
              <a:rPr>
                <a:solidFill>
                  <a:srgbClr val="7A7A43"/>
                </a:solidFill>
              </a:rPr>
              <a:t>catch</a:t>
            </a:r>
            <a:r>
              <a:t>(err =&gt; {</a:t>
            </a:r>
          </a:p>
          <a:p>
            <a:pPr algn="l" defTabSz="457200">
              <a:defRPr b="1" sz="20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"Uh oh!"</a:t>
            </a:r>
            <a:r>
              <a:rPr b="0">
                <a:solidFill>
                  <a:srgbClr val="000000"/>
                </a:solidFill>
              </a:rPr>
              <a:t>);</a:t>
            </a:r>
            <a:endParaRPr b="0">
              <a:solidFill>
                <a:srgbClr val="000000"/>
              </a:solidFill>
            </a:endParaRPr>
          </a:p>
          <a:p>
            <a:pPr algn="l" defTabSz="457200">
              <a:defRPr sz="2000">
                <a:solidFill>
                  <a:srgbClr val="66187A"/>
                </a:solidFill>
                <a:latin typeface="Courier"/>
                <a:ea typeface="Courier"/>
                <a:cs typeface="Courier"/>
                <a:sym typeface="Courier"/>
              </a:defRPr>
            </a:pPr>
            <a:r>
              <a:rPr>
                <a:solidFill>
                  <a:srgbClr val="000000"/>
                </a:solidFill>
              </a:rPr>
              <a:t>  </a:t>
            </a:r>
            <a:r>
              <a:rPr b="1" i="1"/>
              <a:t>console</a:t>
            </a:r>
            <a:r>
              <a:rPr>
                <a:solidFill>
                  <a:srgbClr val="000000"/>
                </a:solidFill>
              </a:rPr>
              <a:t>.</a:t>
            </a:r>
            <a:r>
              <a:rPr>
                <a:solidFill>
                  <a:srgbClr val="7A7A43"/>
                </a:solidFill>
              </a:rPr>
              <a:t>trace</a:t>
            </a:r>
            <a:r>
              <a:rPr>
                <a:solidFill>
                  <a:srgbClr val="000000"/>
                </a:solidFill>
              </a:rPr>
              <a:t>(err);</a:t>
            </a:r>
            <a:endParaRPr>
              <a:solidFill>
                <a:srgbClr val="000000"/>
              </a:solidFill>
            </a:endParaRPr>
          </a:p>
          <a:p>
            <a:pPr algn="l" defTabSz="457200">
              <a:defRPr sz="2000">
                <a:solidFill>
                  <a:srgbClr val="000000"/>
                </a:solidFill>
                <a:latin typeface="Courier"/>
                <a:ea typeface="Courier"/>
                <a:cs typeface="Courier"/>
                <a:sym typeface="Courier"/>
              </a:defRPr>
            </a:pPr>
            <a:r>
              <a:t>});</a:t>
            </a:r>
          </a:p>
        </p:txBody>
      </p:sp>
      <p:sp>
        <p:nvSpPr>
          <p:cNvPr id="572" name="async function axiosAwaitExample() {…"/>
          <p:cNvSpPr txBox="1"/>
          <p:nvPr/>
        </p:nvSpPr>
        <p:spPr>
          <a:xfrm>
            <a:off x="11496761" y="9799256"/>
            <a:ext cx="11114287" cy="3175001"/>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2000">
                <a:solidFill>
                  <a:srgbClr val="000000"/>
                </a:solidFill>
                <a:latin typeface="Courier"/>
                <a:ea typeface="Courier"/>
                <a:cs typeface="Courier"/>
                <a:sym typeface="Courier"/>
              </a:defRPr>
            </a:pPr>
            <a:r>
              <a:rPr b="1">
                <a:solidFill>
                  <a:srgbClr val="011480"/>
                </a:solidFill>
              </a:rPr>
              <a:t>async function </a:t>
            </a:r>
            <a:r>
              <a:t>axiosAwaitExample() {</a:t>
            </a:r>
          </a:p>
          <a:p>
            <a:pPr algn="l" defTabSz="457200">
              <a:defRPr b="1" sz="2000">
                <a:solidFill>
                  <a:srgbClr val="011480"/>
                </a:solidFill>
                <a:latin typeface="Courier"/>
                <a:ea typeface="Courier"/>
                <a:cs typeface="Courier"/>
                <a:sym typeface="Courier"/>
              </a:defRPr>
            </a:pPr>
            <a:r>
              <a:rPr b="0">
                <a:solidFill>
                  <a:srgbClr val="000000"/>
                </a:solidFill>
              </a:rPr>
              <a:t>  </a:t>
            </a:r>
            <a:r>
              <a:t>try</a:t>
            </a:r>
            <a:r>
              <a:rPr b="0">
                <a:solidFill>
                  <a:srgbClr val="000000"/>
                </a:solidFill>
              </a:rPr>
              <a:t>{</a:t>
            </a:r>
            <a:endParaRPr b="0">
              <a:solidFill>
                <a:srgbClr val="000000"/>
              </a:solidFill>
            </a:endParaRPr>
          </a:p>
          <a:p>
            <a:pPr algn="l" defTabSz="457200">
              <a:defRPr b="1" sz="2000">
                <a:solidFill>
                  <a:srgbClr val="018001"/>
                </a:solidFill>
                <a:latin typeface="Courier"/>
                <a:ea typeface="Courier"/>
                <a:cs typeface="Courier"/>
                <a:sym typeface="Courier"/>
              </a:defRPr>
            </a:pPr>
            <a:r>
              <a:rPr b="0">
                <a:solidFill>
                  <a:srgbClr val="000000"/>
                </a:solidFill>
              </a:rPr>
              <a:t>    </a:t>
            </a:r>
            <a:r>
              <a:rPr>
                <a:solidFill>
                  <a:srgbClr val="011480"/>
                </a:solidFill>
              </a:rPr>
              <a:t>const </a:t>
            </a:r>
            <a:r>
              <a:rPr b="0">
                <a:solidFill>
                  <a:srgbClr val="458383"/>
                </a:solidFill>
              </a:rPr>
              <a:t>response </a:t>
            </a:r>
            <a:r>
              <a:rPr b="0">
                <a:solidFill>
                  <a:srgbClr val="000000"/>
                </a:solidFill>
              </a:rPr>
              <a:t>= </a:t>
            </a:r>
            <a:r>
              <a:rPr>
                <a:solidFill>
                  <a:srgbClr val="011480"/>
                </a:solidFill>
              </a:rPr>
              <a:t>await </a:t>
            </a: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'https://rest-example.covey.town/'</a:t>
            </a:r>
            <a:r>
              <a:rPr b="0">
                <a:solidFill>
                  <a:srgbClr val="000000"/>
                </a:solidFill>
              </a:rPr>
              <a:t>)</a:t>
            </a:r>
            <a:endParaRPr b="0">
              <a:solidFill>
                <a:srgbClr val="000000"/>
              </a:solidFill>
            </a:endParaRPr>
          </a:p>
          <a:p>
            <a:pPr algn="l" defTabSz="457200">
              <a:defRPr b="1" sz="20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'Heard back from server'</a:t>
            </a:r>
            <a:r>
              <a:rPr b="0">
                <a:solidFill>
                  <a:srgbClr val="000000"/>
                </a:solidFill>
              </a:rPr>
              <a:t>);</a:t>
            </a:r>
            <a:endParaRPr b="0">
              <a:solidFill>
                <a:srgbClr val="000000"/>
              </a:solidFill>
            </a:endParaRPr>
          </a:p>
          <a:p>
            <a:pPr algn="l" defTabSz="457200">
              <a:defRPr sz="2000">
                <a:solidFill>
                  <a:srgbClr val="458383"/>
                </a:solidFill>
                <a:latin typeface="Courier"/>
                <a:ea typeface="Courier"/>
                <a:cs typeface="Courier"/>
                <a:sym typeface="Courier"/>
              </a:defRPr>
            </a:pPr>
            <a:r>
              <a:rPr>
                <a:solidFill>
                  <a:srgbClr val="000000"/>
                </a:solidFill>
              </a:rPr>
              <a:t>    </a:t>
            </a:r>
            <a:r>
              <a:rPr b="1" i="1">
                <a:solidFill>
                  <a:srgbClr val="66187A"/>
                </a:solidFill>
              </a:rPr>
              <a:t>console</a:t>
            </a:r>
            <a:r>
              <a:rPr>
                <a:solidFill>
                  <a:srgbClr val="000000"/>
                </a:solidFill>
              </a:rPr>
              <a:t>.</a:t>
            </a:r>
            <a:r>
              <a:rPr>
                <a:solidFill>
                  <a:srgbClr val="7A7A43"/>
                </a:solidFill>
              </a:rPr>
              <a:t>log</a:t>
            </a:r>
            <a:r>
              <a:rPr>
                <a:solidFill>
                  <a:srgbClr val="000000"/>
                </a:solidFill>
              </a:rPr>
              <a:t>(</a:t>
            </a:r>
            <a:r>
              <a:t>response</a:t>
            </a:r>
            <a:r>
              <a:rPr>
                <a:solidFill>
                  <a:srgbClr val="000000"/>
                </a:solidFill>
              </a:rPr>
              <a:t>.</a:t>
            </a:r>
            <a:r>
              <a:rPr b="1">
                <a:solidFill>
                  <a:srgbClr val="66187A"/>
                </a:solidFill>
              </a:rPr>
              <a:t>data</a:t>
            </a:r>
            <a:r>
              <a:rPr>
                <a:solidFill>
                  <a:srgbClr val="000000"/>
                </a:solidFill>
              </a:rPr>
              <a:t>);</a:t>
            </a:r>
            <a:endParaRPr>
              <a:solidFill>
                <a:srgbClr val="000000"/>
              </a:solidFill>
            </a:endParaRPr>
          </a:p>
          <a:p>
            <a:pPr algn="l" defTabSz="457200">
              <a:defRPr sz="2000">
                <a:solidFill>
                  <a:srgbClr val="000000"/>
                </a:solidFill>
                <a:latin typeface="Courier"/>
                <a:ea typeface="Courier"/>
                <a:cs typeface="Courier"/>
                <a:sym typeface="Courier"/>
              </a:defRPr>
            </a:pPr>
            <a:r>
              <a:t>  } </a:t>
            </a:r>
            <a:r>
              <a:rPr b="1">
                <a:solidFill>
                  <a:srgbClr val="011480"/>
                </a:solidFill>
              </a:rPr>
              <a:t>catch</a:t>
            </a:r>
            <a:r>
              <a:t>(err){</a:t>
            </a:r>
          </a:p>
          <a:p>
            <a:pPr algn="l" defTabSz="457200">
              <a:defRPr b="1" sz="20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"Uh oh!"</a:t>
            </a:r>
            <a:r>
              <a:rPr b="0">
                <a:solidFill>
                  <a:srgbClr val="000000"/>
                </a:solidFill>
              </a:rPr>
              <a:t>);</a:t>
            </a:r>
            <a:endParaRPr b="0">
              <a:solidFill>
                <a:srgbClr val="000000"/>
              </a:solidFill>
            </a:endParaRPr>
          </a:p>
          <a:p>
            <a:pPr algn="l" defTabSz="457200">
              <a:defRPr sz="2000">
                <a:solidFill>
                  <a:srgbClr val="66187A"/>
                </a:solidFill>
                <a:latin typeface="Courier"/>
                <a:ea typeface="Courier"/>
                <a:cs typeface="Courier"/>
                <a:sym typeface="Courier"/>
              </a:defRPr>
            </a:pPr>
            <a:r>
              <a:rPr>
                <a:solidFill>
                  <a:srgbClr val="000000"/>
                </a:solidFill>
              </a:rPr>
              <a:t>    </a:t>
            </a:r>
            <a:r>
              <a:rPr b="1" i="1"/>
              <a:t>console</a:t>
            </a:r>
            <a:r>
              <a:rPr>
                <a:solidFill>
                  <a:srgbClr val="000000"/>
                </a:solidFill>
              </a:rPr>
              <a:t>.</a:t>
            </a:r>
            <a:r>
              <a:rPr>
                <a:solidFill>
                  <a:srgbClr val="7A7A43"/>
                </a:solidFill>
              </a:rPr>
              <a:t>trace</a:t>
            </a:r>
            <a:r>
              <a:rPr>
                <a:solidFill>
                  <a:srgbClr val="000000"/>
                </a:solidFill>
              </a:rPr>
              <a:t>(err);</a:t>
            </a:r>
            <a:endParaRPr>
              <a:solidFill>
                <a:srgbClr val="000000"/>
              </a:solidFill>
            </a:endParaRPr>
          </a:p>
          <a:p>
            <a:pPr algn="l" defTabSz="457200">
              <a:defRPr sz="2000">
                <a:solidFill>
                  <a:srgbClr val="000000"/>
                </a:solidFill>
                <a:latin typeface="Courier"/>
                <a:ea typeface="Courier"/>
                <a:cs typeface="Courier"/>
                <a:sym typeface="Courier"/>
              </a:defRPr>
            </a:pPr>
            <a:r>
              <a:t>  }</a:t>
            </a:r>
          </a:p>
          <a:p>
            <a:pPr algn="l" defTabSz="457200">
              <a:defRPr sz="2000">
                <a:solidFill>
                  <a:srgbClr val="000000"/>
                </a:solidFill>
                <a:latin typeface="Courier"/>
                <a:ea typeface="Courier"/>
                <a:cs typeface="Courier"/>
                <a:sym typeface="Courier"/>
              </a:defRPr>
            </a:pPr>
            <a:r>
              <a:t>}</a:t>
            </a:r>
          </a:p>
        </p:txBody>
      </p:sp>
      <p:sp>
        <p:nvSpPr>
          <p:cNvPr id="573" name="Rules of the road:…"/>
          <p:cNvSpPr txBox="1"/>
          <p:nvPr>
            <p:ph type="body" sz="half" idx="1"/>
          </p:nvPr>
        </p:nvSpPr>
        <p:spPr>
          <a:xfrm>
            <a:off x="1206500" y="3765904"/>
            <a:ext cx="21971000" cy="5529411"/>
          </a:xfrm>
          <a:prstGeom prst="rect">
            <a:avLst/>
          </a:prstGeom>
        </p:spPr>
        <p:txBody>
          <a:bodyPr/>
          <a:lstStyle/>
          <a:p>
            <a:pPr marL="579119" indent="-579119" defTabSz="2316421">
              <a:spcBef>
                <a:spcPts val="4200"/>
              </a:spcBef>
              <a:defRPr sz="4560"/>
            </a:pPr>
            <a:r>
              <a:t>Rules of the road:</a:t>
            </a:r>
          </a:p>
          <a:p>
            <a:pPr lvl="1" marL="1158239" indent="-579119" defTabSz="2316421">
              <a:spcBef>
                <a:spcPts val="4200"/>
              </a:spcBef>
              <a:defRPr sz="4560"/>
            </a:pPr>
            <a:r>
              <a:t>You can only call </a:t>
            </a:r>
            <a:r>
              <a:rPr b="1">
                <a:solidFill>
                  <a:srgbClr val="011480"/>
                </a:solidFill>
              </a:rPr>
              <a:t>await</a:t>
            </a:r>
            <a:r>
              <a:t> from a function that is </a:t>
            </a:r>
            <a:r>
              <a:rPr b="1">
                <a:solidFill>
                  <a:srgbClr val="011480"/>
                </a:solidFill>
              </a:rPr>
              <a:t>async</a:t>
            </a:r>
          </a:p>
          <a:p>
            <a:pPr lvl="1" marL="1158239" indent="-579119" defTabSz="2316421">
              <a:spcBef>
                <a:spcPts val="4200"/>
              </a:spcBef>
              <a:defRPr sz="4560"/>
            </a:pPr>
            <a:r>
              <a:t>You can only </a:t>
            </a:r>
            <a:r>
              <a:rPr b="1">
                <a:solidFill>
                  <a:srgbClr val="011480"/>
                </a:solidFill>
              </a:rPr>
              <a:t>await</a:t>
            </a:r>
            <a:r>
              <a:t> on functions that return a </a:t>
            </a:r>
            <a:r>
              <a:rPr b="1">
                <a:solidFill>
                  <a:srgbClr val="66187A"/>
                </a:solidFill>
              </a:rPr>
              <a:t>Promise</a:t>
            </a:r>
            <a:endParaRPr b="1">
              <a:solidFill>
                <a:srgbClr val="66187A"/>
              </a:solidFill>
            </a:endParaRPr>
          </a:p>
          <a:p>
            <a:pPr lvl="1" marL="1158239" indent="-579119" defTabSz="2316421">
              <a:spcBef>
                <a:spcPts val="4200"/>
              </a:spcBef>
              <a:defRPr sz="4560"/>
            </a:pPr>
            <a:r>
              <a:t>Beware: </a:t>
            </a:r>
            <a:r>
              <a:rPr b="1">
                <a:solidFill>
                  <a:srgbClr val="011480"/>
                </a:solidFill>
              </a:rPr>
              <a:t>await</a:t>
            </a:r>
            <a:r>
              <a:t> makes your code synchronous (this is what we want it for)!</a:t>
            </a:r>
          </a:p>
          <a:p>
            <a:pPr lvl="1" marL="1158239" indent="-579119" defTabSz="2316421">
              <a:spcBef>
                <a:spcPts val="4200"/>
              </a:spcBef>
              <a:defRPr sz="4560"/>
            </a:pPr>
            <a:r>
              <a:t>Handle errors using try/catch</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Today’s Agenda"/>
          <p:cNvSpPr txBox="1"/>
          <p:nvPr>
            <p:ph type="title"/>
          </p:nvPr>
        </p:nvSpPr>
        <p:spPr>
          <a:prstGeom prst="rect">
            <a:avLst/>
          </a:prstGeom>
        </p:spPr>
        <p:txBody>
          <a:bodyPr/>
          <a:lstStyle/>
          <a:p>
            <a:pPr/>
            <a:r>
              <a:t>Today’s Agenda</a:t>
            </a:r>
          </a:p>
        </p:txBody>
      </p:sp>
      <p:sp>
        <p:nvSpPr>
          <p:cNvPr id="154" name="Agenda Subtitle"/>
          <p:cNvSpPr txBox="1"/>
          <p:nvPr>
            <p:ph type="body" idx="21"/>
          </p:nvPr>
        </p:nvSpPr>
        <p:spPr>
          <a:prstGeom prst="rect">
            <a:avLst/>
          </a:prstGeom>
        </p:spPr>
        <p:txBody>
          <a:bodyPr/>
          <a:lstStyle/>
          <a:p>
            <a:pPr/>
          </a:p>
        </p:txBody>
      </p:sp>
      <p:sp>
        <p:nvSpPr>
          <p:cNvPr id="155" name="Administrative:…"/>
          <p:cNvSpPr txBox="1"/>
          <p:nvPr>
            <p:ph type="body" idx="1"/>
          </p:nvPr>
        </p:nvSpPr>
        <p:spPr>
          <a:prstGeom prst="rect">
            <a:avLst/>
          </a:prstGeom>
        </p:spPr>
        <p:txBody>
          <a:bodyPr/>
          <a:lstStyle/>
          <a:p>
            <a:pPr/>
            <a:r>
              <a:t>Administrative:</a:t>
            </a:r>
          </a:p>
          <a:p>
            <a:pPr lvl="1"/>
            <a:r>
              <a:t>Team formation due Friday</a:t>
            </a:r>
          </a:p>
          <a:p>
            <a:pPr lvl="1"/>
            <a:r>
              <a:t>HW2 posted, due next Friday</a:t>
            </a:r>
          </a:p>
          <a:p>
            <a:pPr lvl="1"/>
            <a:r>
              <a:t>HW1 solution to be posted tomorrow</a:t>
            </a:r>
          </a:p>
          <a:p>
            <a:pPr/>
            <a:r>
              <a:t>Today’s session:</a:t>
            </a:r>
          </a:p>
          <a:p>
            <a:pPr lvl="1"/>
            <a:r>
              <a:t>Lecture: Asynchronous Programming</a:t>
            </a:r>
          </a:p>
          <a:p>
            <a:pPr lvl="1"/>
            <a:r>
              <a:t>Activity: Asynchronous Programming with REST client</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5" name="Example: Writing Asynchronous Tasks"/>
          <p:cNvSpPr txBox="1"/>
          <p:nvPr>
            <p:ph type="title"/>
          </p:nvPr>
        </p:nvSpPr>
        <p:spPr>
          <a:prstGeom prst="rect">
            <a:avLst/>
          </a:prstGeom>
        </p:spPr>
        <p:txBody>
          <a:bodyPr/>
          <a:lstStyle/>
          <a:p>
            <a:pPr/>
            <a:r>
              <a:t>Example: Writing Asynchronous Tasks</a:t>
            </a:r>
          </a:p>
        </p:txBody>
      </p:sp>
      <p:sp>
        <p:nvSpPr>
          <p:cNvPr id="576" name="Transcript Server: Calculating statistics (async/await)"/>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Transcript Server: Calculating statistics (</a:t>
            </a:r>
            <a:r>
              <a:rPr sz="5300">
                <a:latin typeface="Menlo Regular"/>
                <a:ea typeface="Menlo Regular"/>
                <a:cs typeface="Menlo Regular"/>
                <a:sym typeface="Menlo Regular"/>
              </a:rPr>
              <a:t>async/await</a:t>
            </a:r>
            <a:r>
              <a:t>)</a:t>
            </a:r>
          </a:p>
        </p:txBody>
      </p:sp>
      <p:sp>
        <p:nvSpPr>
          <p:cNvPr id="577" name="From an array of StudentIDs:…"/>
          <p:cNvSpPr txBox="1"/>
          <p:nvPr/>
        </p:nvSpPr>
        <p:spPr>
          <a:xfrm>
            <a:off x="1206500" y="4248504"/>
            <a:ext cx="21971000" cy="40299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609600" indent="-609600" algn="l">
              <a:lnSpc>
                <a:spcPct val="90000"/>
              </a:lnSpc>
              <a:spcBef>
                <a:spcPts val="1300"/>
              </a:spcBef>
              <a:buSzPct val="123000"/>
              <a:buChar char="•"/>
              <a:defRPr sz="4800">
                <a:solidFill>
                  <a:srgbClr val="000000"/>
                </a:solidFill>
              </a:defRPr>
            </a:pPr>
            <a:r>
              <a:t>From an array of StudentIDs:</a:t>
            </a:r>
          </a:p>
          <a:p>
            <a:pPr lvl="1" marL="1219200" indent="-609600" algn="l">
              <a:lnSpc>
                <a:spcPct val="90000"/>
              </a:lnSpc>
              <a:spcBef>
                <a:spcPts val="1300"/>
              </a:spcBef>
              <a:buSzPct val="123000"/>
              <a:buChar char="•"/>
              <a:defRPr sz="4800">
                <a:solidFill>
                  <a:srgbClr val="000000"/>
                </a:solidFill>
              </a:defRPr>
            </a:pPr>
            <a:r>
              <a:t>Request each student’s transcript</a:t>
            </a:r>
          </a:p>
          <a:p>
            <a:pPr lvl="1" marL="1219200" indent="-609600" algn="l">
              <a:lnSpc>
                <a:spcPct val="90000"/>
              </a:lnSpc>
              <a:spcBef>
                <a:spcPts val="1300"/>
              </a:spcBef>
              <a:buSzPct val="123000"/>
              <a:buChar char="•"/>
              <a:defRPr sz="4800">
                <a:solidFill>
                  <a:srgbClr val="000000">
                    <a:alpha val="45923"/>
                  </a:srgbClr>
                </a:solidFill>
              </a:defRPr>
            </a:pPr>
            <a:r>
              <a:t>Then for each transcript, save it to disk so that we have a copy</a:t>
            </a:r>
          </a:p>
          <a:p>
            <a:pPr lvl="1" marL="1219200" indent="-609600" algn="l">
              <a:lnSpc>
                <a:spcPct val="90000"/>
              </a:lnSpc>
              <a:spcBef>
                <a:spcPts val="1300"/>
              </a:spcBef>
              <a:buSzPct val="123000"/>
              <a:buChar char="•"/>
              <a:defRPr sz="4800">
                <a:solidFill>
                  <a:srgbClr val="000000">
                    <a:alpha val="45923"/>
                  </a:srgbClr>
                </a:solidFill>
              </a:defRPr>
            </a:pPr>
            <a:r>
              <a:t>Then once all of the pages are downloaded and saved, print out the total size of all of the files that were saved</a:t>
            </a:r>
          </a:p>
        </p:txBody>
      </p:sp>
      <p:sp>
        <p:nvSpPr>
          <p:cNvPr id="578" name="async function runClientAsync() {…"/>
          <p:cNvSpPr txBox="1"/>
          <p:nvPr/>
        </p:nvSpPr>
        <p:spPr>
          <a:xfrm>
            <a:off x="2326314" y="8286750"/>
            <a:ext cx="16545694" cy="3073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defTabSz="457200">
              <a:defRPr sz="2200">
                <a:solidFill>
                  <a:srgbClr val="000000"/>
                </a:solidFill>
                <a:latin typeface="Courier"/>
                <a:ea typeface="Courier"/>
                <a:cs typeface="Courier"/>
                <a:sym typeface="Courier"/>
              </a:defRPr>
            </a:pPr>
            <a:r>
              <a:rPr b="1">
                <a:solidFill>
                  <a:srgbClr val="011480"/>
                </a:solidFill>
              </a:rPr>
              <a:t>async function </a:t>
            </a:r>
            <a:r>
              <a:t>runClientAsync() {</a:t>
            </a:r>
          </a:p>
          <a:p>
            <a:pPr algn="l" defTabSz="457200">
              <a:defRPr b="1" sz="22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'Making a requests'</a:t>
            </a:r>
            <a:r>
              <a:rPr b="0">
                <a:solidFill>
                  <a:srgbClr val="000000"/>
                </a:solidFill>
              </a:rPr>
              <a:t>);</a:t>
            </a:r>
            <a:endParaRPr b="0">
              <a:solidFill>
                <a:srgbClr val="000000"/>
              </a:solidFill>
            </a:endParaRPr>
          </a:p>
          <a:p>
            <a:pPr algn="l" defTabSz="457200">
              <a:defRPr sz="2200">
                <a:solidFill>
                  <a:srgbClr val="458383"/>
                </a:solidFill>
                <a:latin typeface="Courier"/>
                <a:ea typeface="Courier"/>
                <a:cs typeface="Courier"/>
                <a:sym typeface="Courier"/>
              </a:defRPr>
            </a:pPr>
            <a:r>
              <a:rPr>
                <a:solidFill>
                  <a:srgbClr val="000000"/>
                </a:solidFill>
              </a:rPr>
              <a:t>  </a:t>
            </a:r>
            <a:r>
              <a:rPr b="1">
                <a:solidFill>
                  <a:srgbClr val="011480"/>
                </a:solidFill>
              </a:rPr>
              <a:t>const </a:t>
            </a:r>
            <a:r>
              <a:t>studentIDs </a:t>
            </a:r>
            <a:r>
              <a:rPr>
                <a:solidFill>
                  <a:srgbClr val="000000"/>
                </a:solidFill>
              </a:rPr>
              <a:t>= [</a:t>
            </a:r>
            <a:r>
              <a:rPr>
                <a:solidFill>
                  <a:srgbClr val="0432FF"/>
                </a:solidFill>
              </a:rPr>
              <a:t>1</a:t>
            </a:r>
            <a:r>
              <a:rPr>
                <a:solidFill>
                  <a:srgbClr val="000000"/>
                </a:solidFill>
              </a:rPr>
              <a:t>, </a:t>
            </a:r>
            <a:r>
              <a:rPr>
                <a:solidFill>
                  <a:srgbClr val="0432FF"/>
                </a:solidFill>
              </a:rPr>
              <a:t>2</a:t>
            </a:r>
            <a:r>
              <a:rPr>
                <a:solidFill>
                  <a:srgbClr val="000000"/>
                </a:solidFill>
              </a:rPr>
              <a:t>, </a:t>
            </a:r>
            <a:r>
              <a:rPr>
                <a:solidFill>
                  <a:srgbClr val="0432FF"/>
                </a:solidFill>
              </a:rPr>
              <a:t>3</a:t>
            </a:r>
            <a:r>
              <a:rPr>
                <a:solidFill>
                  <a:srgbClr val="000000"/>
                </a:solidFill>
              </a:rPr>
              <a:t>, </a:t>
            </a:r>
            <a:r>
              <a:rPr>
                <a:solidFill>
                  <a:srgbClr val="0432FF"/>
                </a:solidFill>
              </a:rPr>
              <a:t>4</a:t>
            </a:r>
            <a:r>
              <a:rPr>
                <a:solidFill>
                  <a:srgbClr val="000000"/>
                </a:solidFill>
              </a:rPr>
              <a:t>];</a:t>
            </a:r>
            <a:endParaRPr>
              <a:solidFill>
                <a:srgbClr val="000000"/>
              </a:solidFill>
            </a:endParaRPr>
          </a:p>
          <a:p>
            <a:pPr algn="l" defTabSz="457200">
              <a:defRPr sz="2200">
                <a:solidFill>
                  <a:srgbClr val="458383"/>
                </a:solidFill>
                <a:latin typeface="Courier"/>
                <a:ea typeface="Courier"/>
                <a:cs typeface="Courier"/>
                <a:sym typeface="Courier"/>
              </a:defRPr>
            </a:pPr>
            <a:r>
              <a:rPr>
                <a:solidFill>
                  <a:srgbClr val="000000"/>
                </a:solidFill>
              </a:rPr>
              <a:t>  </a:t>
            </a:r>
            <a:r>
              <a:rPr b="1">
                <a:solidFill>
                  <a:srgbClr val="011480"/>
                </a:solidFill>
              </a:rPr>
              <a:t>const </a:t>
            </a:r>
            <a:r>
              <a:t>promisesForTranscripts </a:t>
            </a:r>
            <a:r>
              <a:rPr>
                <a:solidFill>
                  <a:srgbClr val="000000"/>
                </a:solidFill>
              </a:rPr>
              <a:t>= </a:t>
            </a:r>
            <a:r>
              <a:t>studentIDs</a:t>
            </a:r>
            <a:r>
              <a:rPr>
                <a:solidFill>
                  <a:srgbClr val="000000"/>
                </a:solidFill>
              </a:rPr>
              <a:t>.</a:t>
            </a:r>
            <a:r>
              <a:rPr>
                <a:solidFill>
                  <a:srgbClr val="7A7A43"/>
                </a:solidFill>
              </a:rPr>
              <a:t>map</a:t>
            </a:r>
            <a:r>
              <a:rPr>
                <a:solidFill>
                  <a:srgbClr val="000000"/>
                </a:solidFill>
              </a:rPr>
              <a:t>(</a:t>
            </a:r>
            <a:endParaRPr>
              <a:solidFill>
                <a:srgbClr val="000000"/>
              </a:solidFill>
            </a:endParaRPr>
          </a:p>
          <a:p>
            <a:pPr algn="l" defTabSz="457200">
              <a:defRPr sz="2200">
                <a:solidFill>
                  <a:srgbClr val="000000"/>
                </a:solidFill>
                <a:latin typeface="Courier"/>
                <a:ea typeface="Courier"/>
                <a:cs typeface="Courier"/>
                <a:sym typeface="Courier"/>
              </a:defRPr>
            </a:pPr>
            <a:r>
              <a:t>    </a:t>
            </a:r>
            <a:r>
              <a:rPr b="1">
                <a:solidFill>
                  <a:srgbClr val="011480"/>
                </a:solidFill>
              </a:rPr>
              <a:t>async </a:t>
            </a:r>
            <a:r>
              <a:t>(studentID) =&gt; {</a:t>
            </a:r>
          </a:p>
          <a:p>
            <a:pPr algn="l" defTabSz="457200">
              <a:defRPr b="1" sz="2200">
                <a:solidFill>
                  <a:srgbClr val="018001"/>
                </a:solidFill>
                <a:latin typeface="Courier"/>
                <a:ea typeface="Courier"/>
                <a:cs typeface="Courier"/>
                <a:sym typeface="Courier"/>
              </a:defRPr>
            </a:pPr>
            <a:r>
              <a:rPr b="0">
                <a:solidFill>
                  <a:srgbClr val="000000"/>
                </a:solidFill>
              </a:rPr>
              <a:t>      </a:t>
            </a:r>
            <a:r>
              <a:rPr>
                <a:solidFill>
                  <a:srgbClr val="011480"/>
                </a:solidFill>
              </a:rPr>
              <a:t>const </a:t>
            </a:r>
            <a:r>
              <a:rPr b="0">
                <a:solidFill>
                  <a:srgbClr val="458383"/>
                </a:solidFill>
              </a:rPr>
              <a:t>response </a:t>
            </a:r>
            <a:r>
              <a:rPr b="0">
                <a:solidFill>
                  <a:srgbClr val="000000"/>
                </a:solidFill>
              </a:rPr>
              <a:t>= </a:t>
            </a:r>
            <a:r>
              <a:rPr>
                <a:solidFill>
                  <a:srgbClr val="011480"/>
                </a:solidFill>
              </a:rPr>
              <a:t>await </a:t>
            </a: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`https://rest-example.covey.town/transcripts/</a:t>
            </a:r>
            <a:r>
              <a:rPr b="0">
                <a:solidFill>
                  <a:srgbClr val="000000"/>
                </a:solidFill>
              </a:rPr>
              <a:t>${studentID}</a:t>
            </a:r>
            <a:r>
              <a:t>`</a:t>
            </a:r>
            <a:r>
              <a:rPr b="0">
                <a:solidFill>
                  <a:srgbClr val="000000"/>
                </a:solidFill>
              </a:rPr>
              <a:t>)</a:t>
            </a:r>
            <a:endParaRPr b="0">
              <a:solidFill>
                <a:srgbClr val="000000"/>
              </a:solidFill>
            </a:endParaRPr>
          </a:p>
          <a:p>
            <a:pPr algn="l" defTabSz="457200">
              <a:defRPr sz="2200">
                <a:solidFill>
                  <a:srgbClr val="000000"/>
                </a:solidFill>
                <a:latin typeface="Courier"/>
                <a:ea typeface="Courier"/>
                <a:cs typeface="Courier"/>
                <a:sym typeface="Courier"/>
              </a:defRPr>
            </a:pPr>
            <a:r>
              <a:t>   });</a:t>
            </a:r>
          </a:p>
          <a:p>
            <a:pPr algn="l" defTabSz="457200">
              <a:defRPr b="1" sz="22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'Requests sent!’</a:t>
            </a:r>
            <a:r>
              <a:rPr b="0">
                <a:solidFill>
                  <a:srgbClr val="000000"/>
                </a:solidFill>
              </a:rPr>
              <a:t>);=</a:t>
            </a:r>
          </a:p>
          <a:p>
            <a:pPr algn="l" defTabSz="457200">
              <a:defRPr sz="2200">
                <a:solidFill>
                  <a:srgbClr val="000000"/>
                </a:solidFill>
                <a:latin typeface="Courier"/>
                <a:ea typeface="Courier"/>
                <a:cs typeface="Courier"/>
                <a:sym typeface="Courier"/>
              </a:defRPr>
            </a:pPr>
            <a:r>
              <a:t>}</a:t>
            </a:r>
          </a:p>
        </p:txBody>
      </p:sp>
      <p:grpSp>
        <p:nvGrpSpPr>
          <p:cNvPr id="581" name="Group"/>
          <p:cNvGrpSpPr/>
          <p:nvPr/>
        </p:nvGrpSpPr>
        <p:grpSpPr>
          <a:xfrm>
            <a:off x="7899401" y="9045270"/>
            <a:ext cx="13700454" cy="638127"/>
            <a:chOff x="0" y="598982"/>
            <a:chExt cx="13700454" cy="638125"/>
          </a:xfrm>
        </p:grpSpPr>
        <p:sp>
          <p:nvSpPr>
            <p:cNvPr id="579" name="Functional magic: map will apply the function specified to each element in the array and return a new array containing the result of each of those functions"/>
            <p:cNvSpPr/>
            <p:nvPr/>
          </p:nvSpPr>
          <p:spPr>
            <a:xfrm>
              <a:off x="3057956" y="598982"/>
              <a:ext cx="1064249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solidFill>
                    <a:schemeClr val="accent5">
                      <a:hueOff val="-82419"/>
                      <a:satOff val="-9513"/>
                      <a:lumOff val="-16343"/>
                    </a:schemeClr>
                  </a:solidFill>
                </a:defRPr>
              </a:lvl1pPr>
            </a:lstStyle>
            <a:p>
              <a:pPr/>
              <a:r>
                <a:t>Functional magic: map will apply the function specified to each element in the array and return a new array containing the result of each of those functions</a:t>
              </a:r>
            </a:p>
          </p:txBody>
        </p:sp>
        <p:sp>
          <p:nvSpPr>
            <p:cNvPr id="580" name="Callout"/>
            <p:cNvSpPr/>
            <p:nvPr/>
          </p:nvSpPr>
          <p:spPr>
            <a:xfrm rot="16200000">
              <a:off x="1316037" y="-701229"/>
              <a:ext cx="622301" cy="32543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3" y="0"/>
                  </a:moveTo>
                  <a:cubicBezTo>
                    <a:pt x="971" y="0"/>
                    <a:pt x="0" y="186"/>
                    <a:pt x="0" y="414"/>
                  </a:cubicBezTo>
                  <a:lnTo>
                    <a:pt x="0" y="17496"/>
                  </a:lnTo>
                  <a:cubicBezTo>
                    <a:pt x="0" y="17724"/>
                    <a:pt x="971" y="17907"/>
                    <a:pt x="2163" y="17907"/>
                  </a:cubicBezTo>
                  <a:lnTo>
                    <a:pt x="7370" y="17907"/>
                  </a:lnTo>
                  <a:lnTo>
                    <a:pt x="21600" y="21600"/>
                  </a:lnTo>
                  <a:lnTo>
                    <a:pt x="13720" y="15426"/>
                  </a:lnTo>
                  <a:lnTo>
                    <a:pt x="13720" y="414"/>
                  </a:lnTo>
                  <a:cubicBezTo>
                    <a:pt x="13720" y="186"/>
                    <a:pt x="12763" y="0"/>
                    <a:pt x="11571" y="0"/>
                  </a:cubicBezTo>
                  <a:lnTo>
                    <a:pt x="2163" y="0"/>
                  </a:lnTo>
                  <a:close/>
                </a:path>
              </a:pathLst>
            </a:custGeom>
            <a:noFill/>
            <a:ln w="76200" cap="flat">
              <a:solidFill>
                <a:srgbClr val="FF0000"/>
              </a:solidFill>
              <a:prstDash val="solid"/>
              <a:round/>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grpSp>
        <p:nvGrpSpPr>
          <p:cNvPr id="584" name="Group"/>
          <p:cNvGrpSpPr/>
          <p:nvPr/>
        </p:nvGrpSpPr>
        <p:grpSpPr>
          <a:xfrm>
            <a:off x="-91643" y="9045270"/>
            <a:ext cx="6076122" cy="955627"/>
            <a:chOff x="0" y="602463"/>
            <a:chExt cx="6076121" cy="955625"/>
          </a:xfrm>
        </p:grpSpPr>
        <p:sp>
          <p:nvSpPr>
            <p:cNvPr id="582" name="async: this function will automatically return a promise"/>
            <p:cNvSpPr/>
            <p:nvPr/>
          </p:nvSpPr>
          <p:spPr>
            <a:xfrm>
              <a:off x="0" y="602463"/>
              <a:ext cx="355921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a:solidFill>
                    <a:schemeClr val="accent5">
                      <a:hueOff val="-82419"/>
                      <a:satOff val="-9513"/>
                      <a:lumOff val="-16343"/>
                    </a:schemeClr>
                  </a:solidFill>
                </a:defRPr>
              </a:pPr>
              <a:r>
                <a:rPr>
                  <a:latin typeface="Menlo Regular"/>
                  <a:ea typeface="Menlo Regular"/>
                  <a:cs typeface="Menlo Regular"/>
                  <a:sym typeface="Menlo Regular"/>
                </a:rPr>
                <a:t>async</a:t>
              </a:r>
              <a:r>
                <a:t>: this function will automatically return a promise</a:t>
              </a:r>
            </a:p>
          </p:txBody>
        </p:sp>
        <p:sp>
          <p:nvSpPr>
            <p:cNvPr id="583" name="Callout"/>
            <p:cNvSpPr/>
            <p:nvPr/>
          </p:nvSpPr>
          <p:spPr>
            <a:xfrm rot="16200000">
              <a:off x="3989352" y="-528679"/>
              <a:ext cx="554832" cy="36187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8235" y="2859"/>
                  </a:lnTo>
                  <a:lnTo>
                    <a:pt x="2426" y="2859"/>
                  </a:lnTo>
                  <a:cubicBezTo>
                    <a:pt x="1089" y="2859"/>
                    <a:pt x="0" y="3026"/>
                    <a:pt x="0" y="3231"/>
                  </a:cubicBezTo>
                  <a:lnTo>
                    <a:pt x="0" y="21230"/>
                  </a:lnTo>
                  <a:cubicBezTo>
                    <a:pt x="0" y="21435"/>
                    <a:pt x="1089" y="21600"/>
                    <a:pt x="2426" y="21600"/>
                  </a:cubicBezTo>
                  <a:lnTo>
                    <a:pt x="12979" y="21600"/>
                  </a:lnTo>
                  <a:cubicBezTo>
                    <a:pt x="14315" y="21600"/>
                    <a:pt x="15389" y="21435"/>
                    <a:pt x="15389" y="21230"/>
                  </a:cubicBezTo>
                  <a:lnTo>
                    <a:pt x="15389" y="6081"/>
                  </a:lnTo>
                  <a:lnTo>
                    <a:pt x="21600" y="0"/>
                  </a:lnTo>
                  <a:close/>
                </a:path>
              </a:pathLst>
            </a:custGeom>
            <a:noFill/>
            <a:ln w="76200" cap="flat">
              <a:solidFill>
                <a:srgbClr val="FF0000"/>
              </a:solidFill>
              <a:prstDash val="solid"/>
              <a:round/>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grpSp>
        <p:nvGrpSpPr>
          <p:cNvPr id="587" name="Group"/>
          <p:cNvGrpSpPr/>
          <p:nvPr/>
        </p:nvGrpSpPr>
        <p:grpSpPr>
          <a:xfrm>
            <a:off x="5216957" y="10051696"/>
            <a:ext cx="3588907" cy="1089075"/>
            <a:chOff x="0" y="-63"/>
            <a:chExt cx="3588905" cy="1089074"/>
          </a:xfrm>
        </p:grpSpPr>
        <p:sp>
          <p:nvSpPr>
            <p:cNvPr id="585" name="await: wait for promise to resolve, then get its resolved value"/>
            <p:cNvSpPr/>
            <p:nvPr/>
          </p:nvSpPr>
          <p:spPr>
            <a:xfrm>
              <a:off x="0" y="1089010"/>
              <a:ext cx="355921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a:solidFill>
                    <a:schemeClr val="accent5">
                      <a:hueOff val="-82419"/>
                      <a:satOff val="-9513"/>
                      <a:lumOff val="-16343"/>
                    </a:schemeClr>
                  </a:solidFill>
                </a:defRPr>
              </a:pPr>
              <a:r>
                <a:rPr>
                  <a:latin typeface="Menlo Regular"/>
                  <a:ea typeface="Menlo Regular"/>
                  <a:cs typeface="Menlo Regular"/>
                  <a:sym typeface="Menlo Regular"/>
                </a:rPr>
                <a:t>await</a:t>
              </a:r>
              <a:r>
                <a:t>: wait for promise to resolve, then get its resolved value</a:t>
              </a:r>
            </a:p>
          </p:txBody>
        </p:sp>
        <p:sp>
          <p:nvSpPr>
            <p:cNvPr id="586" name="Callout"/>
            <p:cNvSpPr/>
            <p:nvPr/>
          </p:nvSpPr>
          <p:spPr>
            <a:xfrm rot="16200000">
              <a:off x="1820430" y="-1174814"/>
              <a:ext cx="593726" cy="29432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1897" y="1975"/>
                  </a:lnTo>
                  <a:lnTo>
                    <a:pt x="11897" y="21143"/>
                  </a:lnTo>
                  <a:cubicBezTo>
                    <a:pt x="11897" y="21395"/>
                    <a:pt x="12915" y="21600"/>
                    <a:pt x="14164" y="21600"/>
                  </a:cubicBezTo>
                  <a:lnTo>
                    <a:pt x="19333" y="21600"/>
                  </a:lnTo>
                  <a:cubicBezTo>
                    <a:pt x="20582" y="21600"/>
                    <a:pt x="21600" y="21395"/>
                    <a:pt x="21600" y="21143"/>
                  </a:cubicBezTo>
                  <a:lnTo>
                    <a:pt x="21600" y="1517"/>
                  </a:lnTo>
                  <a:cubicBezTo>
                    <a:pt x="21600" y="1266"/>
                    <a:pt x="20582" y="1060"/>
                    <a:pt x="19333" y="1060"/>
                  </a:cubicBezTo>
                  <a:lnTo>
                    <a:pt x="17817" y="1060"/>
                  </a:lnTo>
                  <a:lnTo>
                    <a:pt x="0" y="0"/>
                  </a:lnTo>
                  <a:close/>
                </a:path>
              </a:pathLst>
            </a:custGeom>
            <a:noFill/>
            <a:ln w="76200" cap="flat">
              <a:solidFill>
                <a:srgbClr val="FF0000"/>
              </a:solidFill>
              <a:prstDash val="solid"/>
              <a:round/>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84" grpId="2"/>
      <p:bldP build="whole" bldLvl="1" animBg="1" rev="0" advAuto="0" spid="587" grpId="3"/>
      <p:bldP build="whole" bldLvl="1" animBg="1" rev="0" advAuto="0" spid="581"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9" name="Example: Writing Asynchronous Tasks"/>
          <p:cNvSpPr txBox="1"/>
          <p:nvPr>
            <p:ph type="title"/>
          </p:nvPr>
        </p:nvSpPr>
        <p:spPr>
          <a:prstGeom prst="rect">
            <a:avLst/>
          </a:prstGeom>
        </p:spPr>
        <p:txBody>
          <a:bodyPr/>
          <a:lstStyle/>
          <a:p>
            <a:pPr/>
            <a:r>
              <a:t>Example: Writing Asynchronous Tasks</a:t>
            </a:r>
          </a:p>
        </p:txBody>
      </p:sp>
      <p:sp>
        <p:nvSpPr>
          <p:cNvPr id="590" name="Transcript Server: Calculating statistics (async/await)"/>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Transcript Server: Calculating statistics (</a:t>
            </a:r>
            <a:r>
              <a:rPr sz="5300">
                <a:latin typeface="Menlo Regular"/>
                <a:ea typeface="Menlo Regular"/>
                <a:cs typeface="Menlo Regular"/>
                <a:sym typeface="Menlo Regular"/>
              </a:rPr>
              <a:t>async/await</a:t>
            </a:r>
            <a:r>
              <a:t>)</a:t>
            </a:r>
          </a:p>
        </p:txBody>
      </p:sp>
      <p:sp>
        <p:nvSpPr>
          <p:cNvPr id="591" name="From an array of StudentIDs:…"/>
          <p:cNvSpPr txBox="1"/>
          <p:nvPr/>
        </p:nvSpPr>
        <p:spPr>
          <a:xfrm>
            <a:off x="1206500" y="4248504"/>
            <a:ext cx="21971000" cy="40299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609600" indent="-609600" algn="l">
              <a:lnSpc>
                <a:spcPct val="90000"/>
              </a:lnSpc>
              <a:spcBef>
                <a:spcPts val="1300"/>
              </a:spcBef>
              <a:buSzPct val="123000"/>
              <a:buChar char="•"/>
              <a:defRPr sz="4800">
                <a:solidFill>
                  <a:srgbClr val="000000"/>
                </a:solidFill>
              </a:defRPr>
            </a:pPr>
            <a:r>
              <a:t>From an array of StudentIDs:</a:t>
            </a:r>
          </a:p>
          <a:p>
            <a:pPr lvl="1" marL="1219200" indent="-609600" algn="l">
              <a:lnSpc>
                <a:spcPct val="90000"/>
              </a:lnSpc>
              <a:spcBef>
                <a:spcPts val="1300"/>
              </a:spcBef>
              <a:buSzPct val="123000"/>
              <a:buChar char="•"/>
              <a:defRPr sz="4800">
                <a:solidFill>
                  <a:srgbClr val="000000"/>
                </a:solidFill>
              </a:defRPr>
            </a:pPr>
            <a:r>
              <a:t>Request each student’s transcript</a:t>
            </a:r>
          </a:p>
          <a:p>
            <a:pPr lvl="1" marL="1219200" indent="-609600" algn="l">
              <a:lnSpc>
                <a:spcPct val="90000"/>
              </a:lnSpc>
              <a:spcBef>
                <a:spcPts val="1300"/>
              </a:spcBef>
              <a:buSzPct val="123000"/>
              <a:buChar char="•"/>
              <a:defRPr sz="4800">
                <a:solidFill>
                  <a:srgbClr val="000000"/>
                </a:solidFill>
              </a:defRPr>
            </a:pPr>
            <a:r>
              <a:t>Then for each transcript, save it to disk so that we have a copy</a:t>
            </a:r>
          </a:p>
          <a:p>
            <a:pPr lvl="1" marL="1219200" indent="-609600" algn="l">
              <a:lnSpc>
                <a:spcPct val="90000"/>
              </a:lnSpc>
              <a:spcBef>
                <a:spcPts val="1300"/>
              </a:spcBef>
              <a:buSzPct val="123000"/>
              <a:buChar char="•"/>
              <a:defRPr sz="4800">
                <a:solidFill>
                  <a:srgbClr val="000000">
                    <a:alpha val="45923"/>
                  </a:srgbClr>
                </a:solidFill>
              </a:defRPr>
            </a:pPr>
            <a:r>
              <a:t>Then once all of the pages are downloaded and saved, print out the total size of all of the files that were saved</a:t>
            </a:r>
          </a:p>
        </p:txBody>
      </p:sp>
      <p:sp>
        <p:nvSpPr>
          <p:cNvPr id="592" name="async function runClientAsync() {…"/>
          <p:cNvSpPr txBox="1"/>
          <p:nvPr/>
        </p:nvSpPr>
        <p:spPr>
          <a:xfrm>
            <a:off x="2326314" y="8286750"/>
            <a:ext cx="19731373" cy="3403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defTabSz="457200">
              <a:defRPr sz="2200">
                <a:solidFill>
                  <a:srgbClr val="000000"/>
                </a:solidFill>
                <a:latin typeface="Courier"/>
                <a:ea typeface="Courier"/>
                <a:cs typeface="Courier"/>
                <a:sym typeface="Courier"/>
              </a:defRPr>
            </a:pPr>
            <a:r>
              <a:rPr b="1">
                <a:solidFill>
                  <a:srgbClr val="011480"/>
                </a:solidFill>
              </a:rPr>
              <a:t>async function </a:t>
            </a:r>
            <a:r>
              <a:t>runClientAsync() {</a:t>
            </a:r>
          </a:p>
          <a:p>
            <a:pPr algn="l" defTabSz="457200">
              <a:defRPr b="1" sz="22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'Making a requests'</a:t>
            </a:r>
            <a:r>
              <a:rPr b="0">
                <a:solidFill>
                  <a:srgbClr val="000000"/>
                </a:solidFill>
              </a:rPr>
              <a:t>);</a:t>
            </a:r>
            <a:endParaRPr b="0">
              <a:solidFill>
                <a:srgbClr val="000000"/>
              </a:solidFill>
            </a:endParaRPr>
          </a:p>
          <a:p>
            <a:pPr algn="l" defTabSz="457200">
              <a:defRPr sz="2200">
                <a:solidFill>
                  <a:srgbClr val="458383"/>
                </a:solidFill>
                <a:latin typeface="Courier"/>
                <a:ea typeface="Courier"/>
                <a:cs typeface="Courier"/>
                <a:sym typeface="Courier"/>
              </a:defRPr>
            </a:pPr>
            <a:r>
              <a:rPr>
                <a:solidFill>
                  <a:srgbClr val="000000"/>
                </a:solidFill>
              </a:rPr>
              <a:t>  </a:t>
            </a:r>
            <a:r>
              <a:rPr b="1">
                <a:solidFill>
                  <a:srgbClr val="011480"/>
                </a:solidFill>
              </a:rPr>
              <a:t>const </a:t>
            </a:r>
            <a:r>
              <a:t>studentIDs </a:t>
            </a:r>
            <a:r>
              <a:rPr>
                <a:solidFill>
                  <a:srgbClr val="000000"/>
                </a:solidFill>
              </a:rPr>
              <a:t>= [</a:t>
            </a:r>
            <a:r>
              <a:rPr>
                <a:solidFill>
                  <a:srgbClr val="0432FF"/>
                </a:solidFill>
              </a:rPr>
              <a:t>1</a:t>
            </a:r>
            <a:r>
              <a:rPr>
                <a:solidFill>
                  <a:srgbClr val="000000"/>
                </a:solidFill>
              </a:rPr>
              <a:t>, </a:t>
            </a:r>
            <a:r>
              <a:rPr>
                <a:solidFill>
                  <a:srgbClr val="0432FF"/>
                </a:solidFill>
              </a:rPr>
              <a:t>2</a:t>
            </a:r>
            <a:r>
              <a:rPr>
                <a:solidFill>
                  <a:srgbClr val="000000"/>
                </a:solidFill>
              </a:rPr>
              <a:t>, </a:t>
            </a:r>
            <a:r>
              <a:rPr>
                <a:solidFill>
                  <a:srgbClr val="0432FF"/>
                </a:solidFill>
              </a:rPr>
              <a:t>3</a:t>
            </a:r>
            <a:r>
              <a:rPr>
                <a:solidFill>
                  <a:srgbClr val="000000"/>
                </a:solidFill>
              </a:rPr>
              <a:t>, </a:t>
            </a:r>
            <a:r>
              <a:rPr>
                <a:solidFill>
                  <a:srgbClr val="0432FF"/>
                </a:solidFill>
              </a:rPr>
              <a:t>4</a:t>
            </a:r>
            <a:r>
              <a:rPr>
                <a:solidFill>
                  <a:srgbClr val="000000"/>
                </a:solidFill>
              </a:rPr>
              <a:t>];</a:t>
            </a:r>
            <a:endParaRPr>
              <a:solidFill>
                <a:srgbClr val="000000"/>
              </a:solidFill>
            </a:endParaRPr>
          </a:p>
          <a:p>
            <a:pPr algn="l" defTabSz="457200">
              <a:defRPr sz="2200">
                <a:solidFill>
                  <a:srgbClr val="458383"/>
                </a:solidFill>
                <a:latin typeface="Courier"/>
                <a:ea typeface="Courier"/>
                <a:cs typeface="Courier"/>
                <a:sym typeface="Courier"/>
              </a:defRPr>
            </a:pPr>
            <a:r>
              <a:rPr>
                <a:solidFill>
                  <a:srgbClr val="000000"/>
                </a:solidFill>
              </a:rPr>
              <a:t>  </a:t>
            </a:r>
            <a:r>
              <a:rPr b="1">
                <a:solidFill>
                  <a:srgbClr val="011480"/>
                </a:solidFill>
              </a:rPr>
              <a:t>const </a:t>
            </a:r>
            <a:r>
              <a:t>promisesForTranscripts </a:t>
            </a:r>
            <a:r>
              <a:rPr>
                <a:solidFill>
                  <a:srgbClr val="000000"/>
                </a:solidFill>
              </a:rPr>
              <a:t>= </a:t>
            </a:r>
            <a:r>
              <a:t>studentIDs</a:t>
            </a:r>
            <a:r>
              <a:rPr>
                <a:solidFill>
                  <a:srgbClr val="000000"/>
                </a:solidFill>
              </a:rPr>
              <a:t>.</a:t>
            </a:r>
            <a:r>
              <a:rPr>
                <a:solidFill>
                  <a:srgbClr val="7A7A43"/>
                </a:solidFill>
              </a:rPr>
              <a:t>map</a:t>
            </a:r>
            <a:r>
              <a:rPr>
                <a:solidFill>
                  <a:srgbClr val="000000"/>
                </a:solidFill>
              </a:rPr>
              <a:t>(</a:t>
            </a:r>
            <a:endParaRPr>
              <a:solidFill>
                <a:srgbClr val="000000"/>
              </a:solidFill>
            </a:endParaRPr>
          </a:p>
          <a:p>
            <a:pPr algn="l" defTabSz="457200">
              <a:defRPr sz="2200">
                <a:solidFill>
                  <a:srgbClr val="000000"/>
                </a:solidFill>
                <a:latin typeface="Courier"/>
                <a:ea typeface="Courier"/>
                <a:cs typeface="Courier"/>
                <a:sym typeface="Courier"/>
              </a:defRPr>
            </a:pPr>
            <a:r>
              <a:t>    </a:t>
            </a:r>
            <a:r>
              <a:rPr b="1">
                <a:solidFill>
                  <a:srgbClr val="011480"/>
                </a:solidFill>
              </a:rPr>
              <a:t>async </a:t>
            </a:r>
            <a:r>
              <a:t>(studentID) =&gt; {</a:t>
            </a:r>
          </a:p>
          <a:p>
            <a:pPr algn="l" defTabSz="457200">
              <a:defRPr b="1" sz="2200">
                <a:solidFill>
                  <a:srgbClr val="018001"/>
                </a:solidFill>
                <a:latin typeface="Courier"/>
                <a:ea typeface="Courier"/>
                <a:cs typeface="Courier"/>
                <a:sym typeface="Courier"/>
              </a:defRPr>
            </a:pPr>
            <a:r>
              <a:rPr b="0">
                <a:solidFill>
                  <a:srgbClr val="000000"/>
                </a:solidFill>
              </a:rPr>
              <a:t>      </a:t>
            </a:r>
            <a:r>
              <a:rPr>
                <a:solidFill>
                  <a:srgbClr val="011480"/>
                </a:solidFill>
              </a:rPr>
              <a:t>const </a:t>
            </a:r>
            <a:r>
              <a:rPr b="0">
                <a:solidFill>
                  <a:srgbClr val="458383"/>
                </a:solidFill>
              </a:rPr>
              <a:t>response </a:t>
            </a:r>
            <a:r>
              <a:rPr b="0">
                <a:solidFill>
                  <a:srgbClr val="000000"/>
                </a:solidFill>
              </a:rPr>
              <a:t>= </a:t>
            </a:r>
            <a:r>
              <a:rPr>
                <a:solidFill>
                  <a:srgbClr val="011480"/>
                </a:solidFill>
              </a:rPr>
              <a:t>await </a:t>
            </a: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`https://rest-example.covey.town/transcripts/</a:t>
            </a:r>
            <a:r>
              <a:rPr b="0">
                <a:solidFill>
                  <a:srgbClr val="000000"/>
                </a:solidFill>
              </a:rPr>
              <a:t>${studentID}</a:t>
            </a:r>
            <a:r>
              <a:t>`</a:t>
            </a:r>
            <a:r>
              <a:rPr b="0">
                <a:solidFill>
                  <a:srgbClr val="000000"/>
                </a:solidFill>
              </a:rPr>
              <a:t>)</a:t>
            </a:r>
            <a:endParaRPr b="0">
              <a:solidFill>
                <a:srgbClr val="000000"/>
              </a:solidFill>
            </a:endParaRPr>
          </a:p>
          <a:p>
            <a:pPr algn="l" defTabSz="457200">
              <a:defRPr sz="2200">
                <a:solidFill>
                  <a:srgbClr val="000000"/>
                </a:solidFill>
                <a:latin typeface="Courier"/>
                <a:ea typeface="Courier"/>
                <a:cs typeface="Courier"/>
                <a:sym typeface="Courier"/>
              </a:defRPr>
            </a:pPr>
            <a:r>
              <a:t>      </a:t>
            </a:r>
            <a:r>
              <a:rPr b="1">
                <a:solidFill>
                  <a:srgbClr val="011480"/>
                </a:solidFill>
              </a:rPr>
              <a:t>await </a:t>
            </a:r>
            <a:r>
              <a:t>fsPromises.</a:t>
            </a:r>
            <a:r>
              <a:rPr i="1"/>
              <a:t>writeFile</a:t>
            </a:r>
            <a:r>
              <a:t>(</a:t>
            </a:r>
            <a:r>
              <a:rPr b="1">
                <a:solidFill>
                  <a:srgbClr val="018001"/>
                </a:solidFill>
              </a:rPr>
              <a:t>`transcript-</a:t>
            </a:r>
            <a:r>
              <a:t>${</a:t>
            </a:r>
            <a:r>
              <a:rPr>
                <a:solidFill>
                  <a:srgbClr val="458383"/>
                </a:solidFill>
              </a:rPr>
              <a:t>response</a:t>
            </a:r>
            <a:r>
              <a:t>.</a:t>
            </a:r>
            <a:r>
              <a:rPr b="1">
                <a:solidFill>
                  <a:srgbClr val="66187A"/>
                </a:solidFill>
              </a:rPr>
              <a:t>data</a:t>
            </a:r>
            <a:r>
              <a:t>.</a:t>
            </a:r>
            <a:r>
              <a:rPr b="1">
                <a:solidFill>
                  <a:srgbClr val="66187A"/>
                </a:solidFill>
              </a:rPr>
              <a:t>student</a:t>
            </a:r>
            <a:r>
              <a:t>.</a:t>
            </a:r>
            <a:r>
              <a:rPr b="1">
                <a:solidFill>
                  <a:srgbClr val="66187A"/>
                </a:solidFill>
              </a:rPr>
              <a:t>studentID</a:t>
            </a:r>
            <a:r>
              <a:t>}</a:t>
            </a:r>
            <a:r>
              <a:rPr b="1">
                <a:solidFill>
                  <a:srgbClr val="018001"/>
                </a:solidFill>
              </a:rPr>
              <a:t>.json`</a:t>
            </a:r>
            <a:r>
              <a:t>, </a:t>
            </a:r>
            <a:r>
              <a:rPr b="1" i="1">
                <a:solidFill>
                  <a:srgbClr val="66187A"/>
                </a:solidFill>
              </a:rPr>
              <a:t>JSON</a:t>
            </a:r>
            <a:r>
              <a:t>.</a:t>
            </a:r>
            <a:r>
              <a:rPr>
                <a:solidFill>
                  <a:srgbClr val="7A7A43"/>
                </a:solidFill>
              </a:rPr>
              <a:t>stringify</a:t>
            </a:r>
            <a:r>
              <a:t>(</a:t>
            </a:r>
            <a:r>
              <a:rPr>
                <a:solidFill>
                  <a:srgbClr val="458383"/>
                </a:solidFill>
              </a:rPr>
              <a:t>response</a:t>
            </a:r>
            <a:r>
              <a:t>.</a:t>
            </a:r>
            <a:r>
              <a:rPr b="1">
                <a:solidFill>
                  <a:srgbClr val="66187A"/>
                </a:solidFill>
              </a:rPr>
              <a:t>data</a:t>
            </a:r>
            <a:r>
              <a:t>))</a:t>
            </a:r>
          </a:p>
          <a:p>
            <a:pPr algn="l" defTabSz="457200">
              <a:defRPr sz="2200">
                <a:solidFill>
                  <a:srgbClr val="000000"/>
                </a:solidFill>
                <a:latin typeface="Courier"/>
                <a:ea typeface="Courier"/>
                <a:cs typeface="Courier"/>
                <a:sym typeface="Courier"/>
              </a:defRPr>
            </a:pPr>
            <a:r>
              <a:t>    });</a:t>
            </a:r>
          </a:p>
          <a:p>
            <a:pPr algn="l" defTabSz="457200">
              <a:defRPr b="1" sz="22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'Requests sent!'</a:t>
            </a:r>
            <a:r>
              <a:rPr b="0">
                <a:solidFill>
                  <a:srgbClr val="000000"/>
                </a:solidFill>
              </a:rPr>
              <a:t>);</a:t>
            </a:r>
            <a:endParaRPr b="0">
              <a:solidFill>
                <a:srgbClr val="000000"/>
              </a:solidFill>
            </a:endParaRPr>
          </a:p>
          <a:p>
            <a:pPr algn="l" defTabSz="457200">
              <a:defRPr sz="2200">
                <a:solidFill>
                  <a:srgbClr val="000000"/>
                </a:solidFill>
                <a:latin typeface="Courier"/>
                <a:ea typeface="Courier"/>
                <a:cs typeface="Courier"/>
                <a:sym typeface="Courier"/>
              </a:defRPr>
            </a:pPr>
            <a:r>
              <a:t>}</a:t>
            </a:r>
          </a:p>
        </p:txBody>
      </p:sp>
      <p:grpSp>
        <p:nvGrpSpPr>
          <p:cNvPr id="595" name="Group"/>
          <p:cNvGrpSpPr/>
          <p:nvPr/>
        </p:nvGrpSpPr>
        <p:grpSpPr>
          <a:xfrm>
            <a:off x="2448357" y="10381896"/>
            <a:ext cx="3559212" cy="1114475"/>
            <a:chOff x="0" y="-63"/>
            <a:chExt cx="3559210" cy="1114474"/>
          </a:xfrm>
        </p:grpSpPr>
        <p:sp>
          <p:nvSpPr>
            <p:cNvPr id="593" name="await: wait for promise to resolve, then get its resolved value"/>
            <p:cNvSpPr/>
            <p:nvPr/>
          </p:nvSpPr>
          <p:spPr>
            <a:xfrm>
              <a:off x="0" y="1114410"/>
              <a:ext cx="355921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a:solidFill>
                    <a:schemeClr val="accent5">
                      <a:hueOff val="-82419"/>
                      <a:satOff val="-9513"/>
                      <a:lumOff val="-16343"/>
                    </a:schemeClr>
                  </a:solidFill>
                </a:defRPr>
              </a:pPr>
              <a:r>
                <a:rPr>
                  <a:latin typeface="Menlo Regular"/>
                  <a:ea typeface="Menlo Regular"/>
                  <a:cs typeface="Menlo Regular"/>
                  <a:sym typeface="Menlo Regular"/>
                </a:rPr>
                <a:t>await</a:t>
              </a:r>
              <a:r>
                <a:t>: wait for promise to resolve, then get its resolved value</a:t>
              </a:r>
            </a:p>
          </p:txBody>
        </p:sp>
        <p:sp>
          <p:nvSpPr>
            <p:cNvPr id="594" name="Callout"/>
            <p:cNvSpPr/>
            <p:nvPr/>
          </p:nvSpPr>
          <p:spPr>
            <a:xfrm rot="16200000">
              <a:off x="973491" y="-380865"/>
              <a:ext cx="593726" cy="13553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1897" y="4288"/>
                  </a:lnTo>
                  <a:lnTo>
                    <a:pt x="11897" y="20613"/>
                  </a:lnTo>
                  <a:cubicBezTo>
                    <a:pt x="11897" y="21160"/>
                    <a:pt x="12915" y="21600"/>
                    <a:pt x="14164" y="21600"/>
                  </a:cubicBezTo>
                  <a:lnTo>
                    <a:pt x="19333" y="21600"/>
                  </a:lnTo>
                  <a:cubicBezTo>
                    <a:pt x="20582" y="21600"/>
                    <a:pt x="21600" y="21160"/>
                    <a:pt x="21600" y="20613"/>
                  </a:cubicBezTo>
                  <a:lnTo>
                    <a:pt x="21600" y="3295"/>
                  </a:lnTo>
                  <a:cubicBezTo>
                    <a:pt x="21600" y="2748"/>
                    <a:pt x="20582" y="2302"/>
                    <a:pt x="19333" y="2302"/>
                  </a:cubicBezTo>
                  <a:lnTo>
                    <a:pt x="17817" y="2302"/>
                  </a:lnTo>
                  <a:lnTo>
                    <a:pt x="0" y="0"/>
                  </a:lnTo>
                  <a:close/>
                </a:path>
              </a:pathLst>
            </a:custGeom>
            <a:noFill/>
            <a:ln w="76200" cap="flat">
              <a:solidFill>
                <a:srgbClr val="FF0000"/>
              </a:solidFill>
              <a:prstDash val="solid"/>
              <a:round/>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grpSp>
        <p:nvGrpSpPr>
          <p:cNvPr id="598" name="Group"/>
          <p:cNvGrpSpPr/>
          <p:nvPr/>
        </p:nvGrpSpPr>
        <p:grpSpPr>
          <a:xfrm>
            <a:off x="73457" y="9070670"/>
            <a:ext cx="3992719" cy="930227"/>
            <a:chOff x="0" y="790095"/>
            <a:chExt cx="3992718" cy="930225"/>
          </a:xfrm>
        </p:grpSpPr>
        <p:sp>
          <p:nvSpPr>
            <p:cNvPr id="596" name="async: the Promise we return won’t be resolved until everything we await is"/>
            <p:cNvSpPr/>
            <p:nvPr/>
          </p:nvSpPr>
          <p:spPr>
            <a:xfrm>
              <a:off x="0" y="790095"/>
              <a:ext cx="355921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a:solidFill>
                    <a:schemeClr val="accent5">
                      <a:hueOff val="-82419"/>
                      <a:satOff val="-9513"/>
                      <a:lumOff val="-16343"/>
                    </a:schemeClr>
                  </a:solidFill>
                </a:defRPr>
              </a:pPr>
              <a:r>
                <a:rPr>
                  <a:latin typeface="Menlo Regular"/>
                  <a:ea typeface="Menlo Regular"/>
                  <a:cs typeface="Menlo Regular"/>
                  <a:sym typeface="Menlo Regular"/>
                </a:rPr>
                <a:t>async</a:t>
              </a:r>
              <a:r>
                <a:t>: the Promise we return won’t be resolved until everything we </a:t>
              </a:r>
              <a:r>
                <a:rPr>
                  <a:latin typeface="Menlo Regular"/>
                  <a:ea typeface="Menlo Regular"/>
                  <a:cs typeface="Menlo Regular"/>
                  <a:sym typeface="Menlo Regular"/>
                </a:rPr>
                <a:t>await</a:t>
              </a:r>
              <a:r>
                <a:t> is</a:t>
              </a:r>
            </a:p>
          </p:txBody>
        </p:sp>
        <p:sp>
          <p:nvSpPr>
            <p:cNvPr id="597" name="Callout"/>
            <p:cNvSpPr/>
            <p:nvPr/>
          </p:nvSpPr>
          <p:spPr>
            <a:xfrm rot="16200000">
              <a:off x="3029502" y="757105"/>
              <a:ext cx="508001" cy="1418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3780" y="3161"/>
                  </a:lnTo>
                  <a:lnTo>
                    <a:pt x="2649" y="3161"/>
                  </a:lnTo>
                  <a:cubicBezTo>
                    <a:pt x="1190" y="3161"/>
                    <a:pt x="0" y="3587"/>
                    <a:pt x="0" y="4110"/>
                  </a:cubicBezTo>
                  <a:lnTo>
                    <a:pt x="0" y="20657"/>
                  </a:lnTo>
                  <a:cubicBezTo>
                    <a:pt x="0" y="21180"/>
                    <a:pt x="1190" y="21600"/>
                    <a:pt x="2649" y="21600"/>
                  </a:cubicBezTo>
                  <a:lnTo>
                    <a:pt x="8691" y="21600"/>
                  </a:lnTo>
                  <a:cubicBezTo>
                    <a:pt x="10150" y="21600"/>
                    <a:pt x="11340" y="21180"/>
                    <a:pt x="11340" y="20657"/>
                  </a:cubicBezTo>
                  <a:lnTo>
                    <a:pt x="11340" y="5633"/>
                  </a:lnTo>
                  <a:lnTo>
                    <a:pt x="21600" y="0"/>
                  </a:lnTo>
                  <a:close/>
                </a:path>
              </a:pathLst>
            </a:custGeom>
            <a:noFill/>
            <a:ln w="76200" cap="flat">
              <a:solidFill>
                <a:srgbClr val="FF0000"/>
              </a:solidFill>
              <a:prstDash val="solid"/>
              <a:round/>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8" grpId="2"/>
      <p:bldP build="whole" bldLvl="1" animBg="1" rev="0" advAuto="0" spid="595"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0" name="Example: Writing Asynchronous Tasks"/>
          <p:cNvSpPr txBox="1"/>
          <p:nvPr>
            <p:ph type="title"/>
          </p:nvPr>
        </p:nvSpPr>
        <p:spPr>
          <a:prstGeom prst="rect">
            <a:avLst/>
          </a:prstGeom>
        </p:spPr>
        <p:txBody>
          <a:bodyPr/>
          <a:lstStyle/>
          <a:p>
            <a:pPr/>
            <a:r>
              <a:t>Example: Writing Asynchronous Tasks</a:t>
            </a:r>
          </a:p>
        </p:txBody>
      </p:sp>
      <p:sp>
        <p:nvSpPr>
          <p:cNvPr id="601" name="Transcript Server: Calculating statistics (async/await)"/>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Transcript Server: Calculating statistics (</a:t>
            </a:r>
            <a:r>
              <a:rPr sz="5300">
                <a:latin typeface="Menlo Regular"/>
                <a:ea typeface="Menlo Regular"/>
                <a:cs typeface="Menlo Regular"/>
                <a:sym typeface="Menlo Regular"/>
              </a:rPr>
              <a:t>async/await</a:t>
            </a:r>
            <a:r>
              <a:t>)</a:t>
            </a:r>
          </a:p>
        </p:txBody>
      </p:sp>
      <p:sp>
        <p:nvSpPr>
          <p:cNvPr id="602" name="From an array of StudentIDs:…"/>
          <p:cNvSpPr txBox="1"/>
          <p:nvPr/>
        </p:nvSpPr>
        <p:spPr>
          <a:xfrm>
            <a:off x="1206500" y="4248504"/>
            <a:ext cx="21971000" cy="40299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609600" indent="-609600" algn="l">
              <a:lnSpc>
                <a:spcPct val="90000"/>
              </a:lnSpc>
              <a:spcBef>
                <a:spcPts val="1300"/>
              </a:spcBef>
              <a:buSzPct val="123000"/>
              <a:buChar char="•"/>
              <a:defRPr sz="4800">
                <a:solidFill>
                  <a:srgbClr val="000000"/>
                </a:solidFill>
              </a:defRPr>
            </a:pPr>
            <a:r>
              <a:t>From an array of StudentIDs:</a:t>
            </a:r>
          </a:p>
          <a:p>
            <a:pPr lvl="1" marL="1219200" indent="-609600" algn="l">
              <a:lnSpc>
                <a:spcPct val="90000"/>
              </a:lnSpc>
              <a:spcBef>
                <a:spcPts val="1300"/>
              </a:spcBef>
              <a:buSzPct val="123000"/>
              <a:buChar char="•"/>
              <a:defRPr sz="4800">
                <a:solidFill>
                  <a:srgbClr val="000000"/>
                </a:solidFill>
              </a:defRPr>
            </a:pPr>
            <a:r>
              <a:t>Request each student’s transcript</a:t>
            </a:r>
          </a:p>
          <a:p>
            <a:pPr lvl="1" marL="1219200" indent="-609600" algn="l">
              <a:lnSpc>
                <a:spcPct val="90000"/>
              </a:lnSpc>
              <a:spcBef>
                <a:spcPts val="1300"/>
              </a:spcBef>
              <a:buSzPct val="123000"/>
              <a:buChar char="•"/>
              <a:defRPr sz="4800">
                <a:solidFill>
                  <a:srgbClr val="000000"/>
                </a:solidFill>
              </a:defRPr>
            </a:pPr>
            <a:r>
              <a:t>Then for each transcript, save it to disk so that we have a copy</a:t>
            </a:r>
          </a:p>
          <a:p>
            <a:pPr lvl="1" marL="1219200" indent="-609600" algn="l">
              <a:lnSpc>
                <a:spcPct val="90000"/>
              </a:lnSpc>
              <a:spcBef>
                <a:spcPts val="1300"/>
              </a:spcBef>
              <a:buSzPct val="123000"/>
              <a:buChar char="•"/>
              <a:defRPr sz="4800">
                <a:solidFill>
                  <a:srgbClr val="000000"/>
                </a:solidFill>
              </a:defRPr>
            </a:pPr>
            <a:r>
              <a:t>Then once all of the pages are downloaded and saved, print out the total size of all of the files that were saved</a:t>
            </a:r>
          </a:p>
        </p:txBody>
      </p:sp>
      <p:sp>
        <p:nvSpPr>
          <p:cNvPr id="603" name="async function runClientAsync() {…"/>
          <p:cNvSpPr txBox="1"/>
          <p:nvPr/>
        </p:nvSpPr>
        <p:spPr>
          <a:xfrm>
            <a:off x="2326314" y="8286750"/>
            <a:ext cx="19731373" cy="5054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defTabSz="457200">
              <a:defRPr sz="2200">
                <a:solidFill>
                  <a:srgbClr val="000000"/>
                </a:solidFill>
                <a:latin typeface="Courier"/>
                <a:ea typeface="Courier"/>
                <a:cs typeface="Courier"/>
                <a:sym typeface="Courier"/>
              </a:defRPr>
            </a:pPr>
            <a:r>
              <a:rPr b="1">
                <a:solidFill>
                  <a:srgbClr val="011480"/>
                </a:solidFill>
              </a:rPr>
              <a:t>async function </a:t>
            </a:r>
            <a:r>
              <a:t>runClientAsync() {</a:t>
            </a:r>
          </a:p>
          <a:p>
            <a:pPr algn="l" defTabSz="457200">
              <a:defRPr b="1" sz="22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'Making a requests'</a:t>
            </a:r>
            <a:r>
              <a:rPr b="0">
                <a:solidFill>
                  <a:srgbClr val="000000"/>
                </a:solidFill>
              </a:rPr>
              <a:t>);</a:t>
            </a:r>
            <a:endParaRPr b="0">
              <a:solidFill>
                <a:srgbClr val="000000"/>
              </a:solidFill>
            </a:endParaRPr>
          </a:p>
          <a:p>
            <a:pPr algn="l" defTabSz="457200">
              <a:defRPr sz="2200">
                <a:solidFill>
                  <a:srgbClr val="458383"/>
                </a:solidFill>
                <a:latin typeface="Courier"/>
                <a:ea typeface="Courier"/>
                <a:cs typeface="Courier"/>
                <a:sym typeface="Courier"/>
              </a:defRPr>
            </a:pPr>
            <a:r>
              <a:rPr>
                <a:solidFill>
                  <a:srgbClr val="000000"/>
                </a:solidFill>
              </a:rPr>
              <a:t>  </a:t>
            </a:r>
            <a:r>
              <a:rPr b="1">
                <a:solidFill>
                  <a:srgbClr val="011480"/>
                </a:solidFill>
              </a:rPr>
              <a:t>const </a:t>
            </a:r>
            <a:r>
              <a:t>studentIDs </a:t>
            </a:r>
            <a:r>
              <a:rPr>
                <a:solidFill>
                  <a:srgbClr val="000000"/>
                </a:solidFill>
              </a:rPr>
              <a:t>= [</a:t>
            </a:r>
            <a:r>
              <a:rPr>
                <a:solidFill>
                  <a:srgbClr val="0432FF"/>
                </a:solidFill>
              </a:rPr>
              <a:t>1</a:t>
            </a:r>
            <a:r>
              <a:rPr>
                <a:solidFill>
                  <a:srgbClr val="000000"/>
                </a:solidFill>
              </a:rPr>
              <a:t>, </a:t>
            </a:r>
            <a:r>
              <a:rPr>
                <a:solidFill>
                  <a:srgbClr val="0432FF"/>
                </a:solidFill>
              </a:rPr>
              <a:t>2</a:t>
            </a:r>
            <a:r>
              <a:rPr>
                <a:solidFill>
                  <a:srgbClr val="000000"/>
                </a:solidFill>
              </a:rPr>
              <a:t>, </a:t>
            </a:r>
            <a:r>
              <a:rPr>
                <a:solidFill>
                  <a:srgbClr val="0432FF"/>
                </a:solidFill>
              </a:rPr>
              <a:t>3</a:t>
            </a:r>
            <a:r>
              <a:rPr>
                <a:solidFill>
                  <a:srgbClr val="000000"/>
                </a:solidFill>
              </a:rPr>
              <a:t>, </a:t>
            </a:r>
            <a:r>
              <a:rPr>
                <a:solidFill>
                  <a:srgbClr val="0432FF"/>
                </a:solidFill>
              </a:rPr>
              <a:t>4</a:t>
            </a:r>
            <a:r>
              <a:rPr>
                <a:solidFill>
                  <a:srgbClr val="000000"/>
                </a:solidFill>
              </a:rPr>
              <a:t>];</a:t>
            </a:r>
            <a:endParaRPr>
              <a:solidFill>
                <a:srgbClr val="000000"/>
              </a:solidFill>
            </a:endParaRPr>
          </a:p>
          <a:p>
            <a:pPr algn="l" defTabSz="457200">
              <a:defRPr sz="2200">
                <a:solidFill>
                  <a:srgbClr val="458383"/>
                </a:solidFill>
                <a:latin typeface="Courier"/>
                <a:ea typeface="Courier"/>
                <a:cs typeface="Courier"/>
                <a:sym typeface="Courier"/>
              </a:defRPr>
            </a:pPr>
            <a:r>
              <a:rPr>
                <a:solidFill>
                  <a:srgbClr val="000000"/>
                </a:solidFill>
              </a:rPr>
              <a:t>  </a:t>
            </a:r>
            <a:r>
              <a:rPr b="1">
                <a:solidFill>
                  <a:srgbClr val="011480"/>
                </a:solidFill>
              </a:rPr>
              <a:t>const </a:t>
            </a:r>
            <a:r>
              <a:t>promisesForTranscripts </a:t>
            </a:r>
            <a:r>
              <a:rPr>
                <a:solidFill>
                  <a:srgbClr val="000000"/>
                </a:solidFill>
              </a:rPr>
              <a:t>= </a:t>
            </a:r>
            <a:r>
              <a:t>studentIDs</a:t>
            </a:r>
            <a:r>
              <a:rPr>
                <a:solidFill>
                  <a:srgbClr val="000000"/>
                </a:solidFill>
              </a:rPr>
              <a:t>.</a:t>
            </a:r>
            <a:r>
              <a:rPr>
                <a:solidFill>
                  <a:srgbClr val="7A7A43"/>
                </a:solidFill>
              </a:rPr>
              <a:t>map</a:t>
            </a:r>
            <a:r>
              <a:rPr>
                <a:solidFill>
                  <a:srgbClr val="000000"/>
                </a:solidFill>
              </a:rPr>
              <a:t>(</a:t>
            </a:r>
            <a:endParaRPr>
              <a:solidFill>
                <a:srgbClr val="000000"/>
              </a:solidFill>
            </a:endParaRPr>
          </a:p>
          <a:p>
            <a:pPr algn="l" defTabSz="457200">
              <a:defRPr sz="2200">
                <a:solidFill>
                  <a:srgbClr val="000000"/>
                </a:solidFill>
                <a:latin typeface="Courier"/>
                <a:ea typeface="Courier"/>
                <a:cs typeface="Courier"/>
                <a:sym typeface="Courier"/>
              </a:defRPr>
            </a:pPr>
            <a:r>
              <a:t>    </a:t>
            </a:r>
            <a:r>
              <a:rPr b="1">
                <a:solidFill>
                  <a:srgbClr val="011480"/>
                </a:solidFill>
              </a:rPr>
              <a:t>async </a:t>
            </a:r>
            <a:r>
              <a:t>(studentID) =&gt; {</a:t>
            </a:r>
          </a:p>
          <a:p>
            <a:pPr algn="l" defTabSz="457200">
              <a:defRPr b="1" sz="2200">
                <a:solidFill>
                  <a:srgbClr val="018001"/>
                </a:solidFill>
                <a:latin typeface="Courier"/>
                <a:ea typeface="Courier"/>
                <a:cs typeface="Courier"/>
                <a:sym typeface="Courier"/>
              </a:defRPr>
            </a:pPr>
            <a:r>
              <a:rPr b="0">
                <a:solidFill>
                  <a:srgbClr val="000000"/>
                </a:solidFill>
              </a:rPr>
              <a:t>      </a:t>
            </a:r>
            <a:r>
              <a:rPr>
                <a:solidFill>
                  <a:srgbClr val="011480"/>
                </a:solidFill>
              </a:rPr>
              <a:t>const </a:t>
            </a:r>
            <a:r>
              <a:rPr b="0">
                <a:solidFill>
                  <a:srgbClr val="458383"/>
                </a:solidFill>
              </a:rPr>
              <a:t>response </a:t>
            </a:r>
            <a:r>
              <a:rPr b="0">
                <a:solidFill>
                  <a:srgbClr val="000000"/>
                </a:solidFill>
              </a:rPr>
              <a:t>= </a:t>
            </a:r>
            <a:r>
              <a:rPr>
                <a:solidFill>
                  <a:srgbClr val="011480"/>
                </a:solidFill>
              </a:rPr>
              <a:t>await </a:t>
            </a: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`https://rest-example.covey.town/transcripts/</a:t>
            </a:r>
            <a:r>
              <a:rPr b="0">
                <a:solidFill>
                  <a:srgbClr val="000000"/>
                </a:solidFill>
              </a:rPr>
              <a:t>${studentID}</a:t>
            </a:r>
            <a:r>
              <a:t>`</a:t>
            </a:r>
            <a:r>
              <a:rPr b="0">
                <a:solidFill>
                  <a:srgbClr val="000000"/>
                </a:solidFill>
              </a:rPr>
              <a:t>)</a:t>
            </a:r>
            <a:endParaRPr b="0">
              <a:solidFill>
                <a:srgbClr val="000000"/>
              </a:solidFill>
            </a:endParaRPr>
          </a:p>
          <a:p>
            <a:pPr algn="l" defTabSz="457200">
              <a:defRPr sz="2200">
                <a:solidFill>
                  <a:srgbClr val="000000"/>
                </a:solidFill>
                <a:latin typeface="Courier"/>
                <a:ea typeface="Courier"/>
                <a:cs typeface="Courier"/>
                <a:sym typeface="Courier"/>
              </a:defRPr>
            </a:pPr>
            <a:r>
              <a:t>      </a:t>
            </a:r>
            <a:r>
              <a:rPr b="1">
                <a:solidFill>
                  <a:srgbClr val="011480"/>
                </a:solidFill>
              </a:rPr>
              <a:t>await </a:t>
            </a:r>
            <a:r>
              <a:t>fsPromises.</a:t>
            </a:r>
            <a:r>
              <a:rPr i="1"/>
              <a:t>writeFile</a:t>
            </a:r>
            <a:r>
              <a:t>(</a:t>
            </a:r>
            <a:r>
              <a:rPr b="1">
                <a:solidFill>
                  <a:srgbClr val="018001"/>
                </a:solidFill>
              </a:rPr>
              <a:t>`transcript-</a:t>
            </a:r>
            <a:r>
              <a:t>${</a:t>
            </a:r>
            <a:r>
              <a:rPr>
                <a:solidFill>
                  <a:srgbClr val="458383"/>
                </a:solidFill>
              </a:rPr>
              <a:t>response</a:t>
            </a:r>
            <a:r>
              <a:t>.</a:t>
            </a:r>
            <a:r>
              <a:rPr b="1">
                <a:solidFill>
                  <a:srgbClr val="66187A"/>
                </a:solidFill>
              </a:rPr>
              <a:t>data</a:t>
            </a:r>
            <a:r>
              <a:t>.</a:t>
            </a:r>
            <a:r>
              <a:rPr b="1">
                <a:solidFill>
                  <a:srgbClr val="66187A"/>
                </a:solidFill>
              </a:rPr>
              <a:t>student</a:t>
            </a:r>
            <a:r>
              <a:t>.</a:t>
            </a:r>
            <a:r>
              <a:rPr b="1">
                <a:solidFill>
                  <a:srgbClr val="66187A"/>
                </a:solidFill>
              </a:rPr>
              <a:t>studentID</a:t>
            </a:r>
            <a:r>
              <a:t>}</a:t>
            </a:r>
            <a:r>
              <a:rPr b="1">
                <a:solidFill>
                  <a:srgbClr val="018001"/>
                </a:solidFill>
              </a:rPr>
              <a:t>.json`</a:t>
            </a:r>
            <a:r>
              <a:t>, </a:t>
            </a:r>
            <a:r>
              <a:rPr b="1" i="1">
                <a:solidFill>
                  <a:srgbClr val="66187A"/>
                </a:solidFill>
              </a:rPr>
              <a:t>JSON</a:t>
            </a:r>
            <a:r>
              <a:t>.</a:t>
            </a:r>
            <a:r>
              <a:rPr>
                <a:solidFill>
                  <a:srgbClr val="7A7A43"/>
                </a:solidFill>
              </a:rPr>
              <a:t>stringify</a:t>
            </a:r>
            <a:r>
              <a:t>(</a:t>
            </a:r>
            <a:r>
              <a:rPr>
                <a:solidFill>
                  <a:srgbClr val="458383"/>
                </a:solidFill>
              </a:rPr>
              <a:t>response</a:t>
            </a:r>
            <a:r>
              <a:t>.</a:t>
            </a:r>
            <a:r>
              <a:rPr b="1">
                <a:solidFill>
                  <a:srgbClr val="66187A"/>
                </a:solidFill>
              </a:rPr>
              <a:t>data</a:t>
            </a:r>
            <a:r>
              <a:t>))</a:t>
            </a:r>
          </a:p>
          <a:p>
            <a:pPr algn="l" defTabSz="457200">
              <a:defRPr sz="2200">
                <a:solidFill>
                  <a:srgbClr val="000000"/>
                </a:solidFill>
                <a:latin typeface="Courier"/>
                <a:ea typeface="Courier"/>
                <a:cs typeface="Courier"/>
                <a:sym typeface="Courier"/>
              </a:defRPr>
            </a:pPr>
            <a:r>
              <a:t>    });</a:t>
            </a:r>
          </a:p>
          <a:p>
            <a:pPr algn="l" defTabSz="457200">
              <a:defRPr b="1" sz="22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'Requests sent!'</a:t>
            </a:r>
            <a:r>
              <a:rPr b="0">
                <a:solidFill>
                  <a:srgbClr val="000000"/>
                </a:solidFill>
              </a:rPr>
              <a:t>);</a:t>
            </a:r>
            <a:endParaRPr b="0">
              <a:solidFill>
                <a:srgbClr val="000000"/>
              </a:solidFill>
            </a:endParaRPr>
          </a:p>
          <a:p>
            <a:pPr algn="l" defTabSz="457200">
              <a:defRPr sz="2200">
                <a:solidFill>
                  <a:srgbClr val="458383"/>
                </a:solidFill>
                <a:latin typeface="Courier"/>
                <a:ea typeface="Courier"/>
                <a:cs typeface="Courier"/>
                <a:sym typeface="Courier"/>
              </a:defRPr>
            </a:pPr>
            <a:r>
              <a:rPr>
                <a:solidFill>
                  <a:srgbClr val="000000"/>
                </a:solidFill>
              </a:rPr>
              <a:t>  </a:t>
            </a:r>
            <a:r>
              <a:rPr b="1">
                <a:solidFill>
                  <a:srgbClr val="011480"/>
                </a:solidFill>
              </a:rPr>
              <a:t>await </a:t>
            </a:r>
            <a:r>
              <a:rPr b="1" i="1">
                <a:solidFill>
                  <a:srgbClr val="66187A"/>
                </a:solidFill>
              </a:rPr>
              <a:t>Promise</a:t>
            </a:r>
            <a:r>
              <a:rPr>
                <a:solidFill>
                  <a:srgbClr val="000000"/>
                </a:solidFill>
              </a:rPr>
              <a:t>.</a:t>
            </a:r>
            <a:r>
              <a:rPr>
                <a:solidFill>
                  <a:srgbClr val="7A7A43"/>
                </a:solidFill>
              </a:rPr>
              <a:t>all</a:t>
            </a:r>
            <a:r>
              <a:rPr>
                <a:solidFill>
                  <a:srgbClr val="000000"/>
                </a:solidFill>
              </a:rPr>
              <a:t>(</a:t>
            </a:r>
            <a:r>
              <a:t>promisesForTranscripts</a:t>
            </a:r>
            <a:r>
              <a:rPr>
                <a:solidFill>
                  <a:srgbClr val="000000"/>
                </a:solidFill>
              </a:rPr>
              <a:t>);</a:t>
            </a:r>
            <a:endParaRPr>
              <a:solidFill>
                <a:srgbClr val="000000"/>
              </a:solidFill>
            </a:endParaRPr>
          </a:p>
          <a:p>
            <a:pPr algn="l" defTabSz="457200">
              <a:defRPr sz="2200">
                <a:solidFill>
                  <a:srgbClr val="000000"/>
                </a:solidFill>
                <a:latin typeface="Courier"/>
                <a:ea typeface="Courier"/>
                <a:cs typeface="Courier"/>
                <a:sym typeface="Courier"/>
              </a:defRPr>
            </a:pPr>
            <a:r>
              <a:t>  </a:t>
            </a:r>
            <a:r>
              <a:rPr b="1">
                <a:solidFill>
                  <a:srgbClr val="011480"/>
                </a:solidFill>
              </a:rPr>
              <a:t>const </a:t>
            </a:r>
            <a:r>
              <a:rPr>
                <a:solidFill>
                  <a:srgbClr val="458383"/>
                </a:solidFill>
              </a:rPr>
              <a:t>stats </a:t>
            </a:r>
            <a:r>
              <a:t>= </a:t>
            </a:r>
            <a:r>
              <a:rPr b="1">
                <a:solidFill>
                  <a:srgbClr val="011480"/>
                </a:solidFill>
              </a:rPr>
              <a:t>await </a:t>
            </a:r>
            <a:r>
              <a:rPr b="1" i="1">
                <a:solidFill>
                  <a:srgbClr val="66187A"/>
                </a:solidFill>
              </a:rPr>
              <a:t>Promise</a:t>
            </a:r>
            <a:r>
              <a:t>.</a:t>
            </a:r>
            <a:r>
              <a:rPr>
                <a:solidFill>
                  <a:srgbClr val="7A7A43"/>
                </a:solidFill>
              </a:rPr>
              <a:t>all</a:t>
            </a:r>
            <a:r>
              <a:t>(</a:t>
            </a:r>
            <a:r>
              <a:rPr>
                <a:solidFill>
                  <a:srgbClr val="458383"/>
                </a:solidFill>
              </a:rPr>
              <a:t>studentIDs</a:t>
            </a:r>
            <a:r>
              <a:t>.</a:t>
            </a:r>
            <a:r>
              <a:rPr>
                <a:solidFill>
                  <a:srgbClr val="7A7A43"/>
                </a:solidFill>
              </a:rPr>
              <a:t>map</a:t>
            </a:r>
            <a:r>
              <a:t>(studentID =&gt; fsPromises.</a:t>
            </a:r>
            <a:r>
              <a:rPr i="1"/>
              <a:t>stat</a:t>
            </a:r>
            <a:r>
              <a:t>(</a:t>
            </a:r>
            <a:r>
              <a:rPr b="1">
                <a:solidFill>
                  <a:srgbClr val="018001"/>
                </a:solidFill>
              </a:rPr>
              <a:t>`transcript-</a:t>
            </a:r>
            <a:r>
              <a:t>${studentID}</a:t>
            </a:r>
            <a:r>
              <a:rPr b="1">
                <a:solidFill>
                  <a:srgbClr val="018001"/>
                </a:solidFill>
              </a:rPr>
              <a:t>.json`</a:t>
            </a:r>
            <a:r>
              <a:t>)));</a:t>
            </a:r>
          </a:p>
          <a:p>
            <a:pPr algn="l" defTabSz="457200">
              <a:defRPr sz="2200">
                <a:solidFill>
                  <a:srgbClr val="000000"/>
                </a:solidFill>
                <a:latin typeface="Courier"/>
                <a:ea typeface="Courier"/>
                <a:cs typeface="Courier"/>
                <a:sym typeface="Courier"/>
              </a:defRPr>
            </a:pPr>
            <a:r>
              <a:t>  </a:t>
            </a:r>
            <a:r>
              <a:rPr b="1">
                <a:solidFill>
                  <a:srgbClr val="011480"/>
                </a:solidFill>
              </a:rPr>
              <a:t>const </a:t>
            </a:r>
            <a:r>
              <a:rPr>
                <a:solidFill>
                  <a:srgbClr val="458383"/>
                </a:solidFill>
              </a:rPr>
              <a:t>totalSize </a:t>
            </a:r>
            <a:r>
              <a:t>= </a:t>
            </a:r>
            <a:r>
              <a:rPr>
                <a:solidFill>
                  <a:srgbClr val="458383"/>
                </a:solidFill>
              </a:rPr>
              <a:t>stats</a:t>
            </a:r>
            <a:r>
              <a:t>.</a:t>
            </a:r>
            <a:r>
              <a:rPr>
                <a:solidFill>
                  <a:srgbClr val="7A7A43"/>
                </a:solidFill>
              </a:rPr>
              <a:t>reduce</a:t>
            </a:r>
            <a:r>
              <a:t>((runningTotal, val) =&gt; runningTotal + val.</a:t>
            </a:r>
            <a:r>
              <a:rPr b="1">
                <a:solidFill>
                  <a:srgbClr val="66187A"/>
                </a:solidFill>
              </a:rPr>
              <a:t>size</a:t>
            </a:r>
            <a:r>
              <a:t>, </a:t>
            </a:r>
            <a:r>
              <a:rPr>
                <a:solidFill>
                  <a:srgbClr val="0432FF"/>
                </a:solidFill>
              </a:rPr>
              <a:t>0</a:t>
            </a:r>
            <a:r>
              <a:t>);</a:t>
            </a:r>
          </a:p>
          <a:p>
            <a:pPr algn="l" defTabSz="457200">
              <a:defRPr b="1" sz="22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`Finished calculating size: </a:t>
            </a:r>
            <a:r>
              <a:rPr b="0">
                <a:solidFill>
                  <a:srgbClr val="000000"/>
                </a:solidFill>
              </a:rPr>
              <a:t>${</a:t>
            </a:r>
            <a:r>
              <a:rPr b="0">
                <a:solidFill>
                  <a:srgbClr val="458383"/>
                </a:solidFill>
              </a:rPr>
              <a:t>totalSize</a:t>
            </a:r>
            <a:r>
              <a:rPr b="0">
                <a:solidFill>
                  <a:srgbClr val="000000"/>
                </a:solidFill>
              </a:rPr>
              <a:t>}</a:t>
            </a:r>
            <a:r>
              <a:t>`</a:t>
            </a:r>
            <a:r>
              <a:rPr b="0">
                <a:solidFill>
                  <a:srgbClr val="000000"/>
                </a:solidFill>
              </a:rPr>
              <a:t>);</a:t>
            </a:r>
            <a:endParaRPr b="0">
              <a:solidFill>
                <a:srgbClr val="000000"/>
              </a:solidFill>
            </a:endParaRPr>
          </a:p>
          <a:p>
            <a:pPr algn="l" defTabSz="457200">
              <a:defRPr b="1" i="1" sz="2200">
                <a:solidFill>
                  <a:srgbClr val="66187A"/>
                </a:solidFill>
                <a:latin typeface="Courier"/>
                <a:ea typeface="Courier"/>
                <a:cs typeface="Courier"/>
                <a:sym typeface="Courier"/>
              </a:defRPr>
            </a:pPr>
            <a:r>
              <a:rPr b="0" i="0">
                <a:solidFill>
                  <a:srgbClr val="000000"/>
                </a:solidFill>
              </a:rPr>
              <a:t>  </a:t>
            </a:r>
            <a:r>
              <a:t>console</a:t>
            </a:r>
            <a:r>
              <a:rPr b="0" i="0">
                <a:solidFill>
                  <a:srgbClr val="000000"/>
                </a:solidFill>
              </a:rPr>
              <a:t>.</a:t>
            </a:r>
            <a:r>
              <a:rPr b="0" i="0">
                <a:solidFill>
                  <a:srgbClr val="7A7A43"/>
                </a:solidFill>
              </a:rPr>
              <a:t>log</a:t>
            </a:r>
            <a:r>
              <a:rPr b="0" i="0">
                <a:solidFill>
                  <a:srgbClr val="000000"/>
                </a:solidFill>
              </a:rPr>
              <a:t>(</a:t>
            </a:r>
            <a:r>
              <a:rPr i="0">
                <a:solidFill>
                  <a:srgbClr val="018001"/>
                </a:solidFill>
              </a:rPr>
              <a:t>'Done'</a:t>
            </a:r>
            <a:r>
              <a:rPr b="0" i="0">
                <a:solidFill>
                  <a:srgbClr val="000000"/>
                </a:solidFill>
              </a:rPr>
              <a:t>);</a:t>
            </a:r>
            <a:endParaRPr b="0" i="0">
              <a:solidFill>
                <a:srgbClr val="000000"/>
              </a:solidFill>
            </a:endParaRPr>
          </a:p>
          <a:p>
            <a:pPr algn="l" defTabSz="457200">
              <a:defRPr sz="2200">
                <a:solidFill>
                  <a:srgbClr val="000000"/>
                </a:solidFill>
                <a:latin typeface="Courier"/>
                <a:ea typeface="Courier"/>
                <a:cs typeface="Courier"/>
                <a:sym typeface="Courier"/>
              </a:defRPr>
            </a:pPr>
            <a:r>
              <a:t>}</a:t>
            </a:r>
          </a:p>
        </p:txBody>
      </p:sp>
      <p:grpSp>
        <p:nvGrpSpPr>
          <p:cNvPr id="606" name="Group"/>
          <p:cNvGrpSpPr/>
          <p:nvPr/>
        </p:nvGrpSpPr>
        <p:grpSpPr>
          <a:xfrm>
            <a:off x="136957" y="10886770"/>
            <a:ext cx="9711291" cy="752427"/>
            <a:chOff x="0" y="602463"/>
            <a:chExt cx="9711290" cy="752425"/>
          </a:xfrm>
        </p:grpSpPr>
        <p:sp>
          <p:nvSpPr>
            <p:cNvPr id="604" name="await for all transcripts to be downloaded and saved"/>
            <p:cNvSpPr/>
            <p:nvPr/>
          </p:nvSpPr>
          <p:spPr>
            <a:xfrm>
              <a:off x="0" y="602463"/>
              <a:ext cx="355921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a:solidFill>
                    <a:schemeClr val="accent5">
                      <a:hueOff val="-82419"/>
                      <a:satOff val="-9513"/>
                      <a:lumOff val="-16343"/>
                    </a:schemeClr>
                  </a:solidFill>
                </a:defRPr>
              </a:pPr>
              <a:r>
                <a:rPr>
                  <a:latin typeface="Menlo Regular"/>
                  <a:ea typeface="Menlo Regular"/>
                  <a:cs typeface="Menlo Regular"/>
                  <a:sym typeface="Menlo Regular"/>
                </a:rPr>
                <a:t>await</a:t>
              </a:r>
              <a:r>
                <a:t> for all transcripts to be downloaded and saved</a:t>
              </a:r>
            </a:p>
          </p:txBody>
        </p:sp>
        <p:sp>
          <p:nvSpPr>
            <p:cNvPr id="605" name="Callout"/>
            <p:cNvSpPr/>
            <p:nvPr/>
          </p:nvSpPr>
          <p:spPr>
            <a:xfrm rot="16200000">
              <a:off x="5780044" y="-2576356"/>
              <a:ext cx="504430" cy="73580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5115" y="289"/>
                  </a:lnTo>
                  <a:lnTo>
                    <a:pt x="2668" y="289"/>
                  </a:lnTo>
                  <a:cubicBezTo>
                    <a:pt x="1198" y="289"/>
                    <a:pt x="0" y="371"/>
                    <a:pt x="0" y="472"/>
                  </a:cubicBezTo>
                  <a:lnTo>
                    <a:pt x="0" y="21418"/>
                  </a:lnTo>
                  <a:cubicBezTo>
                    <a:pt x="0" y="21519"/>
                    <a:pt x="1198" y="21600"/>
                    <a:pt x="2668" y="21600"/>
                  </a:cubicBezTo>
                  <a:lnTo>
                    <a:pt x="10520" y="21600"/>
                  </a:lnTo>
                  <a:cubicBezTo>
                    <a:pt x="11989" y="21600"/>
                    <a:pt x="13188" y="21519"/>
                    <a:pt x="13188" y="21418"/>
                  </a:cubicBezTo>
                  <a:lnTo>
                    <a:pt x="13188" y="671"/>
                  </a:lnTo>
                  <a:lnTo>
                    <a:pt x="21600" y="0"/>
                  </a:lnTo>
                  <a:close/>
                </a:path>
              </a:pathLst>
            </a:custGeom>
            <a:noFill/>
            <a:ln w="76200" cap="flat">
              <a:solidFill>
                <a:srgbClr val="FF0000"/>
              </a:solidFill>
              <a:prstDash val="solid"/>
              <a:round/>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grpSp>
        <p:nvGrpSpPr>
          <p:cNvPr id="609" name="Group"/>
          <p:cNvGrpSpPr/>
          <p:nvPr/>
        </p:nvGrpSpPr>
        <p:grpSpPr>
          <a:xfrm>
            <a:off x="4887310" y="11661421"/>
            <a:ext cx="7228959" cy="1397050"/>
            <a:chOff x="0" y="-94"/>
            <a:chExt cx="7228957" cy="1397049"/>
          </a:xfrm>
        </p:grpSpPr>
        <p:sp>
          <p:nvSpPr>
            <p:cNvPr id="607" name="await for all file statistics to be collected"/>
            <p:cNvSpPr/>
            <p:nvPr/>
          </p:nvSpPr>
          <p:spPr>
            <a:xfrm>
              <a:off x="3669747" y="1396954"/>
              <a:ext cx="355921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a:solidFill>
                    <a:schemeClr val="accent5">
                      <a:hueOff val="-82419"/>
                      <a:satOff val="-9513"/>
                      <a:lumOff val="-16343"/>
                    </a:schemeClr>
                  </a:solidFill>
                </a:defRPr>
              </a:pPr>
              <a:r>
                <a:rPr>
                  <a:latin typeface="Menlo Regular"/>
                  <a:ea typeface="Menlo Regular"/>
                  <a:cs typeface="Menlo Regular"/>
                  <a:sym typeface="Menlo Regular"/>
                </a:rPr>
                <a:t>await</a:t>
              </a:r>
              <a:r>
                <a:t> for all file statistics to be collected</a:t>
              </a:r>
            </a:p>
          </p:txBody>
        </p:sp>
        <p:sp>
          <p:nvSpPr>
            <p:cNvPr id="608" name="Callout"/>
            <p:cNvSpPr/>
            <p:nvPr/>
          </p:nvSpPr>
          <p:spPr>
            <a:xfrm rot="16200000">
              <a:off x="1419225" y="-1419320"/>
              <a:ext cx="1320800" cy="4159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582" y="0"/>
                  </a:moveTo>
                  <a:cubicBezTo>
                    <a:pt x="17021" y="0"/>
                    <a:pt x="16563" y="145"/>
                    <a:pt x="16563" y="324"/>
                  </a:cubicBezTo>
                  <a:lnTo>
                    <a:pt x="16563" y="15178"/>
                  </a:lnTo>
                  <a:lnTo>
                    <a:pt x="0" y="21600"/>
                  </a:lnTo>
                  <a:lnTo>
                    <a:pt x="19627" y="16167"/>
                  </a:lnTo>
                  <a:lnTo>
                    <a:pt x="20581" y="16167"/>
                  </a:lnTo>
                  <a:cubicBezTo>
                    <a:pt x="21142" y="16167"/>
                    <a:pt x="21600" y="16022"/>
                    <a:pt x="21600" y="15843"/>
                  </a:cubicBezTo>
                  <a:lnTo>
                    <a:pt x="21600" y="324"/>
                  </a:lnTo>
                  <a:cubicBezTo>
                    <a:pt x="21600" y="145"/>
                    <a:pt x="21142" y="0"/>
                    <a:pt x="20581" y="0"/>
                  </a:cubicBezTo>
                  <a:lnTo>
                    <a:pt x="17582" y="0"/>
                  </a:lnTo>
                  <a:close/>
                </a:path>
              </a:pathLst>
            </a:custGeom>
            <a:noFill/>
            <a:ln w="76200" cap="flat">
              <a:solidFill>
                <a:srgbClr val="FF0000"/>
              </a:solidFill>
              <a:prstDash val="solid"/>
              <a:round/>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9" grpId="2"/>
      <p:bldP build="whole" bldLvl="1" animBg="1" rev="0" advAuto="0" spid="606"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1" name="Example: Writing Asynchronous Tasks"/>
          <p:cNvSpPr txBox="1"/>
          <p:nvPr>
            <p:ph type="title"/>
          </p:nvPr>
        </p:nvSpPr>
        <p:spPr>
          <a:prstGeom prst="rect">
            <a:avLst/>
          </a:prstGeom>
        </p:spPr>
        <p:txBody>
          <a:bodyPr/>
          <a:lstStyle/>
          <a:p>
            <a:pPr/>
            <a:r>
              <a:t>Example: Writing Asynchronous Tasks</a:t>
            </a:r>
          </a:p>
        </p:txBody>
      </p:sp>
      <p:sp>
        <p:nvSpPr>
          <p:cNvPr id="612" name="Transcript Server: Calculating statistics (async/await vs Promis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defTabSz="792479">
              <a:defRPr sz="5280"/>
            </a:pPr>
            <a:r>
              <a:t>Transcript Server: Calculating statistics (</a:t>
            </a:r>
            <a:r>
              <a:rPr sz="5087">
                <a:latin typeface="Menlo Regular"/>
                <a:ea typeface="Menlo Regular"/>
                <a:cs typeface="Menlo Regular"/>
                <a:sym typeface="Menlo Regular"/>
              </a:rPr>
              <a:t>async/await vs Promise</a:t>
            </a:r>
            <a:r>
              <a:t>)</a:t>
            </a:r>
          </a:p>
        </p:txBody>
      </p:sp>
      <p:sp>
        <p:nvSpPr>
          <p:cNvPr id="613" name="async function runClientAsync() {…"/>
          <p:cNvSpPr txBox="1"/>
          <p:nvPr/>
        </p:nvSpPr>
        <p:spPr>
          <a:xfrm>
            <a:off x="4485313" y="9249634"/>
            <a:ext cx="16190033" cy="4318001"/>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defTabSz="457200">
              <a:defRPr sz="1800">
                <a:solidFill>
                  <a:srgbClr val="000000"/>
                </a:solidFill>
                <a:latin typeface="Courier"/>
                <a:ea typeface="Courier"/>
                <a:cs typeface="Courier"/>
                <a:sym typeface="Courier"/>
              </a:defRPr>
            </a:pPr>
            <a:r>
              <a:rPr b="1">
                <a:solidFill>
                  <a:srgbClr val="011480"/>
                </a:solidFill>
              </a:rPr>
              <a:t>async function </a:t>
            </a:r>
            <a:r>
              <a:t>runClientAsync() {</a:t>
            </a:r>
          </a:p>
          <a:p>
            <a:pPr algn="l" defTabSz="457200">
              <a:defRPr b="1" sz="18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'Making a requests'</a:t>
            </a:r>
            <a:r>
              <a:rPr b="0">
                <a:solidFill>
                  <a:srgbClr val="000000"/>
                </a:solidFill>
              </a:rPr>
              <a:t>);</a:t>
            </a:r>
            <a:endParaRPr b="0">
              <a:solidFill>
                <a:srgbClr val="000000"/>
              </a:solidFill>
            </a:endParaRPr>
          </a:p>
          <a:p>
            <a:pPr algn="l" defTabSz="457200">
              <a:defRPr sz="1800">
                <a:solidFill>
                  <a:srgbClr val="458383"/>
                </a:solidFill>
                <a:latin typeface="Courier"/>
                <a:ea typeface="Courier"/>
                <a:cs typeface="Courier"/>
                <a:sym typeface="Courier"/>
              </a:defRPr>
            </a:pPr>
            <a:r>
              <a:rPr>
                <a:solidFill>
                  <a:srgbClr val="000000"/>
                </a:solidFill>
              </a:rPr>
              <a:t>  </a:t>
            </a:r>
            <a:r>
              <a:rPr b="1">
                <a:solidFill>
                  <a:srgbClr val="011480"/>
                </a:solidFill>
              </a:rPr>
              <a:t>const </a:t>
            </a:r>
            <a:r>
              <a:t>studentIDs </a:t>
            </a:r>
            <a:r>
              <a:rPr>
                <a:solidFill>
                  <a:srgbClr val="000000"/>
                </a:solidFill>
              </a:rPr>
              <a:t>= [</a:t>
            </a:r>
            <a:r>
              <a:rPr>
                <a:solidFill>
                  <a:srgbClr val="0432FF"/>
                </a:solidFill>
              </a:rPr>
              <a:t>1</a:t>
            </a:r>
            <a:r>
              <a:rPr>
                <a:solidFill>
                  <a:srgbClr val="000000"/>
                </a:solidFill>
              </a:rPr>
              <a:t>, </a:t>
            </a:r>
            <a:r>
              <a:rPr>
                <a:solidFill>
                  <a:srgbClr val="0432FF"/>
                </a:solidFill>
              </a:rPr>
              <a:t>2</a:t>
            </a:r>
            <a:r>
              <a:rPr>
                <a:solidFill>
                  <a:srgbClr val="000000"/>
                </a:solidFill>
              </a:rPr>
              <a:t>, </a:t>
            </a:r>
            <a:r>
              <a:rPr>
                <a:solidFill>
                  <a:srgbClr val="0432FF"/>
                </a:solidFill>
              </a:rPr>
              <a:t>3</a:t>
            </a:r>
            <a:r>
              <a:rPr>
                <a:solidFill>
                  <a:srgbClr val="000000"/>
                </a:solidFill>
              </a:rPr>
              <a:t>, </a:t>
            </a:r>
            <a:r>
              <a:rPr>
                <a:solidFill>
                  <a:srgbClr val="0432FF"/>
                </a:solidFill>
              </a:rPr>
              <a:t>4</a:t>
            </a:r>
            <a:r>
              <a:rPr>
                <a:solidFill>
                  <a:srgbClr val="000000"/>
                </a:solidFill>
              </a:rPr>
              <a:t>];</a:t>
            </a:r>
            <a:endParaRPr>
              <a:solidFill>
                <a:srgbClr val="000000"/>
              </a:solidFill>
            </a:endParaRPr>
          </a:p>
          <a:p>
            <a:pPr algn="l" defTabSz="457200">
              <a:defRPr sz="1800">
                <a:solidFill>
                  <a:srgbClr val="458383"/>
                </a:solidFill>
                <a:latin typeface="Courier"/>
                <a:ea typeface="Courier"/>
                <a:cs typeface="Courier"/>
                <a:sym typeface="Courier"/>
              </a:defRPr>
            </a:pPr>
            <a:r>
              <a:rPr>
                <a:solidFill>
                  <a:srgbClr val="000000"/>
                </a:solidFill>
              </a:rPr>
              <a:t>  </a:t>
            </a:r>
            <a:r>
              <a:rPr b="1">
                <a:solidFill>
                  <a:srgbClr val="011480"/>
                </a:solidFill>
              </a:rPr>
              <a:t>const </a:t>
            </a:r>
            <a:r>
              <a:t>promisesForTranscripts </a:t>
            </a:r>
            <a:r>
              <a:rPr>
                <a:solidFill>
                  <a:srgbClr val="000000"/>
                </a:solidFill>
              </a:rPr>
              <a:t>= </a:t>
            </a:r>
            <a:r>
              <a:t>studentIDs</a:t>
            </a:r>
            <a:r>
              <a:rPr>
                <a:solidFill>
                  <a:srgbClr val="000000"/>
                </a:solidFill>
              </a:rPr>
              <a:t>.</a:t>
            </a:r>
            <a:r>
              <a:rPr>
                <a:solidFill>
                  <a:srgbClr val="7A7A43"/>
                </a:solidFill>
              </a:rPr>
              <a:t>map</a:t>
            </a:r>
            <a:r>
              <a:rPr>
                <a:solidFill>
                  <a:srgbClr val="000000"/>
                </a:solidFill>
              </a:rPr>
              <a:t>(</a:t>
            </a:r>
            <a:endParaRPr>
              <a:solidFill>
                <a:srgbClr val="000000"/>
              </a:solidFill>
            </a:endParaRPr>
          </a:p>
          <a:p>
            <a:pPr algn="l" defTabSz="457200">
              <a:defRPr sz="1800">
                <a:solidFill>
                  <a:srgbClr val="000000"/>
                </a:solidFill>
                <a:latin typeface="Courier"/>
                <a:ea typeface="Courier"/>
                <a:cs typeface="Courier"/>
                <a:sym typeface="Courier"/>
              </a:defRPr>
            </a:pPr>
            <a:r>
              <a:t>    </a:t>
            </a:r>
            <a:r>
              <a:rPr b="1">
                <a:solidFill>
                  <a:srgbClr val="011480"/>
                </a:solidFill>
              </a:rPr>
              <a:t>async </a:t>
            </a:r>
            <a:r>
              <a:t>(studentID) =&gt; {</a:t>
            </a:r>
          </a:p>
          <a:p>
            <a:pPr algn="l" defTabSz="457200">
              <a:defRPr b="1" sz="1800">
                <a:solidFill>
                  <a:srgbClr val="018001"/>
                </a:solidFill>
                <a:latin typeface="Courier"/>
                <a:ea typeface="Courier"/>
                <a:cs typeface="Courier"/>
                <a:sym typeface="Courier"/>
              </a:defRPr>
            </a:pPr>
            <a:r>
              <a:rPr b="0">
                <a:solidFill>
                  <a:srgbClr val="000000"/>
                </a:solidFill>
              </a:rPr>
              <a:t>      </a:t>
            </a:r>
            <a:r>
              <a:rPr>
                <a:solidFill>
                  <a:srgbClr val="011480"/>
                </a:solidFill>
              </a:rPr>
              <a:t>const </a:t>
            </a:r>
            <a:r>
              <a:rPr b="0">
                <a:solidFill>
                  <a:srgbClr val="458383"/>
                </a:solidFill>
              </a:rPr>
              <a:t>response </a:t>
            </a:r>
            <a:r>
              <a:rPr b="0">
                <a:solidFill>
                  <a:srgbClr val="000000"/>
                </a:solidFill>
              </a:rPr>
              <a:t>= </a:t>
            </a:r>
            <a:r>
              <a:rPr>
                <a:solidFill>
                  <a:srgbClr val="011480"/>
                </a:solidFill>
              </a:rPr>
              <a:t>await </a:t>
            </a: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`https://rest-example.covey.town/transcripts/</a:t>
            </a:r>
            <a:r>
              <a:rPr b="0">
                <a:solidFill>
                  <a:srgbClr val="000000"/>
                </a:solidFill>
              </a:rPr>
              <a:t>${studentID}</a:t>
            </a:r>
            <a:r>
              <a:t>`</a:t>
            </a:r>
            <a:r>
              <a:rPr b="0">
                <a:solidFill>
                  <a:srgbClr val="000000"/>
                </a:solidFill>
              </a:rPr>
              <a:t>)</a:t>
            </a:r>
            <a:endParaRPr b="0">
              <a:solidFill>
                <a:srgbClr val="000000"/>
              </a:solidFill>
            </a:endParaRPr>
          </a:p>
          <a:p>
            <a:pPr algn="l" defTabSz="457200">
              <a:defRPr sz="1800">
                <a:solidFill>
                  <a:srgbClr val="000000"/>
                </a:solidFill>
                <a:latin typeface="Courier"/>
                <a:ea typeface="Courier"/>
                <a:cs typeface="Courier"/>
                <a:sym typeface="Courier"/>
              </a:defRPr>
            </a:pPr>
            <a:r>
              <a:t>      </a:t>
            </a:r>
            <a:r>
              <a:rPr b="1">
                <a:solidFill>
                  <a:srgbClr val="011480"/>
                </a:solidFill>
              </a:rPr>
              <a:t>await </a:t>
            </a:r>
            <a:r>
              <a:t>fsPromises.</a:t>
            </a:r>
            <a:r>
              <a:rPr i="1"/>
              <a:t>writeFile</a:t>
            </a:r>
            <a:r>
              <a:t>(</a:t>
            </a:r>
            <a:r>
              <a:rPr b="1">
                <a:solidFill>
                  <a:srgbClr val="018001"/>
                </a:solidFill>
              </a:rPr>
              <a:t>`transcript-</a:t>
            </a:r>
            <a:r>
              <a:t>${</a:t>
            </a:r>
            <a:r>
              <a:rPr>
                <a:solidFill>
                  <a:srgbClr val="458383"/>
                </a:solidFill>
              </a:rPr>
              <a:t>response</a:t>
            </a:r>
            <a:r>
              <a:t>.</a:t>
            </a:r>
            <a:r>
              <a:rPr b="1">
                <a:solidFill>
                  <a:srgbClr val="66187A"/>
                </a:solidFill>
              </a:rPr>
              <a:t>data</a:t>
            </a:r>
            <a:r>
              <a:t>.</a:t>
            </a:r>
            <a:r>
              <a:rPr b="1">
                <a:solidFill>
                  <a:srgbClr val="66187A"/>
                </a:solidFill>
              </a:rPr>
              <a:t>student</a:t>
            </a:r>
            <a:r>
              <a:t>.</a:t>
            </a:r>
            <a:r>
              <a:rPr b="1">
                <a:solidFill>
                  <a:srgbClr val="66187A"/>
                </a:solidFill>
              </a:rPr>
              <a:t>studentID</a:t>
            </a:r>
            <a:r>
              <a:t>}</a:t>
            </a:r>
            <a:r>
              <a:rPr b="1">
                <a:solidFill>
                  <a:srgbClr val="018001"/>
                </a:solidFill>
              </a:rPr>
              <a:t>.json`</a:t>
            </a:r>
            <a:r>
              <a:t>, </a:t>
            </a:r>
            <a:r>
              <a:rPr b="1" i="1">
                <a:solidFill>
                  <a:srgbClr val="66187A"/>
                </a:solidFill>
              </a:rPr>
              <a:t>JSON</a:t>
            </a:r>
            <a:r>
              <a:t>.</a:t>
            </a:r>
            <a:r>
              <a:rPr>
                <a:solidFill>
                  <a:srgbClr val="7A7A43"/>
                </a:solidFill>
              </a:rPr>
              <a:t>stringify</a:t>
            </a:r>
            <a:r>
              <a:t>(</a:t>
            </a:r>
            <a:r>
              <a:rPr>
                <a:solidFill>
                  <a:srgbClr val="458383"/>
                </a:solidFill>
              </a:rPr>
              <a:t>response</a:t>
            </a:r>
            <a:r>
              <a:t>.</a:t>
            </a:r>
            <a:r>
              <a:rPr b="1">
                <a:solidFill>
                  <a:srgbClr val="66187A"/>
                </a:solidFill>
              </a:rPr>
              <a:t>data</a:t>
            </a:r>
            <a:r>
              <a:t>))</a:t>
            </a:r>
          </a:p>
          <a:p>
            <a:pPr algn="l" defTabSz="457200">
              <a:defRPr sz="1800">
                <a:solidFill>
                  <a:srgbClr val="000000"/>
                </a:solidFill>
                <a:latin typeface="Courier"/>
                <a:ea typeface="Courier"/>
                <a:cs typeface="Courier"/>
                <a:sym typeface="Courier"/>
              </a:defRPr>
            </a:pPr>
            <a:r>
              <a:t>    });</a:t>
            </a:r>
          </a:p>
          <a:p>
            <a:pPr algn="l" defTabSz="457200">
              <a:defRPr b="1" sz="18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'Requests sent!'</a:t>
            </a:r>
            <a:r>
              <a:rPr b="0">
                <a:solidFill>
                  <a:srgbClr val="000000"/>
                </a:solidFill>
              </a:rPr>
              <a:t>);</a:t>
            </a:r>
            <a:endParaRPr b="0">
              <a:solidFill>
                <a:srgbClr val="000000"/>
              </a:solidFill>
            </a:endParaRPr>
          </a:p>
          <a:p>
            <a:pPr algn="l" defTabSz="457200">
              <a:defRPr sz="1800">
                <a:solidFill>
                  <a:srgbClr val="458383"/>
                </a:solidFill>
                <a:latin typeface="Courier"/>
                <a:ea typeface="Courier"/>
                <a:cs typeface="Courier"/>
                <a:sym typeface="Courier"/>
              </a:defRPr>
            </a:pPr>
            <a:r>
              <a:rPr>
                <a:solidFill>
                  <a:srgbClr val="000000"/>
                </a:solidFill>
              </a:rPr>
              <a:t>  </a:t>
            </a:r>
            <a:r>
              <a:rPr b="1">
                <a:solidFill>
                  <a:srgbClr val="011480"/>
                </a:solidFill>
              </a:rPr>
              <a:t>await </a:t>
            </a:r>
            <a:r>
              <a:rPr b="1" i="1">
                <a:solidFill>
                  <a:srgbClr val="66187A"/>
                </a:solidFill>
              </a:rPr>
              <a:t>Promise</a:t>
            </a:r>
            <a:r>
              <a:rPr>
                <a:solidFill>
                  <a:srgbClr val="000000"/>
                </a:solidFill>
              </a:rPr>
              <a:t>.</a:t>
            </a:r>
            <a:r>
              <a:rPr>
                <a:solidFill>
                  <a:srgbClr val="7A7A43"/>
                </a:solidFill>
              </a:rPr>
              <a:t>all</a:t>
            </a:r>
            <a:r>
              <a:rPr>
                <a:solidFill>
                  <a:srgbClr val="000000"/>
                </a:solidFill>
              </a:rPr>
              <a:t>(</a:t>
            </a:r>
            <a:r>
              <a:t>promisesForTranscripts</a:t>
            </a:r>
            <a:r>
              <a:rPr>
                <a:solidFill>
                  <a:srgbClr val="000000"/>
                </a:solidFill>
              </a:rPr>
              <a:t>);</a:t>
            </a:r>
            <a:endParaRPr>
              <a:solidFill>
                <a:srgbClr val="000000"/>
              </a:solidFill>
            </a:endParaRPr>
          </a:p>
          <a:p>
            <a:pPr algn="l" defTabSz="457200">
              <a:defRPr sz="1800">
                <a:solidFill>
                  <a:srgbClr val="000000"/>
                </a:solidFill>
                <a:latin typeface="Courier"/>
                <a:ea typeface="Courier"/>
                <a:cs typeface="Courier"/>
                <a:sym typeface="Courier"/>
              </a:defRPr>
            </a:pPr>
            <a:r>
              <a:t>  </a:t>
            </a:r>
            <a:r>
              <a:rPr b="1">
                <a:solidFill>
                  <a:srgbClr val="011480"/>
                </a:solidFill>
              </a:rPr>
              <a:t>const </a:t>
            </a:r>
            <a:r>
              <a:rPr>
                <a:solidFill>
                  <a:srgbClr val="458383"/>
                </a:solidFill>
              </a:rPr>
              <a:t>stats </a:t>
            </a:r>
            <a:r>
              <a:t>= </a:t>
            </a:r>
            <a:r>
              <a:rPr b="1">
                <a:solidFill>
                  <a:srgbClr val="011480"/>
                </a:solidFill>
              </a:rPr>
              <a:t>await </a:t>
            </a:r>
            <a:r>
              <a:rPr b="1" i="1">
                <a:solidFill>
                  <a:srgbClr val="66187A"/>
                </a:solidFill>
              </a:rPr>
              <a:t>Promise</a:t>
            </a:r>
            <a:r>
              <a:t>.</a:t>
            </a:r>
            <a:r>
              <a:rPr>
                <a:solidFill>
                  <a:srgbClr val="7A7A43"/>
                </a:solidFill>
              </a:rPr>
              <a:t>all</a:t>
            </a:r>
            <a:r>
              <a:t>(</a:t>
            </a:r>
            <a:r>
              <a:rPr>
                <a:solidFill>
                  <a:srgbClr val="458383"/>
                </a:solidFill>
              </a:rPr>
              <a:t>studentIDs</a:t>
            </a:r>
            <a:r>
              <a:t>.</a:t>
            </a:r>
            <a:r>
              <a:rPr>
                <a:solidFill>
                  <a:srgbClr val="7A7A43"/>
                </a:solidFill>
              </a:rPr>
              <a:t>map</a:t>
            </a:r>
            <a:r>
              <a:t>(studentID =&gt; fsPromises.</a:t>
            </a:r>
            <a:r>
              <a:rPr i="1"/>
              <a:t>stat</a:t>
            </a:r>
            <a:r>
              <a:t>(</a:t>
            </a:r>
            <a:r>
              <a:rPr b="1">
                <a:solidFill>
                  <a:srgbClr val="018001"/>
                </a:solidFill>
              </a:rPr>
              <a:t>`transcript-</a:t>
            </a:r>
            <a:r>
              <a:t>${studentID}</a:t>
            </a:r>
            <a:r>
              <a:rPr b="1">
                <a:solidFill>
                  <a:srgbClr val="018001"/>
                </a:solidFill>
              </a:rPr>
              <a:t>.json`</a:t>
            </a:r>
            <a:r>
              <a:t>)));</a:t>
            </a:r>
          </a:p>
          <a:p>
            <a:pPr algn="l" defTabSz="457200">
              <a:defRPr sz="1800">
                <a:solidFill>
                  <a:srgbClr val="000000"/>
                </a:solidFill>
                <a:latin typeface="Courier"/>
                <a:ea typeface="Courier"/>
                <a:cs typeface="Courier"/>
                <a:sym typeface="Courier"/>
              </a:defRPr>
            </a:pPr>
            <a:r>
              <a:t>  </a:t>
            </a:r>
            <a:r>
              <a:rPr b="1">
                <a:solidFill>
                  <a:srgbClr val="011480"/>
                </a:solidFill>
              </a:rPr>
              <a:t>const </a:t>
            </a:r>
            <a:r>
              <a:rPr>
                <a:solidFill>
                  <a:srgbClr val="458383"/>
                </a:solidFill>
              </a:rPr>
              <a:t>totalSize </a:t>
            </a:r>
            <a:r>
              <a:t>= </a:t>
            </a:r>
            <a:r>
              <a:rPr>
                <a:solidFill>
                  <a:srgbClr val="458383"/>
                </a:solidFill>
              </a:rPr>
              <a:t>stats</a:t>
            </a:r>
            <a:r>
              <a:t>.</a:t>
            </a:r>
            <a:r>
              <a:rPr>
                <a:solidFill>
                  <a:srgbClr val="7A7A43"/>
                </a:solidFill>
              </a:rPr>
              <a:t>reduce</a:t>
            </a:r>
            <a:r>
              <a:t>((runningTotal, val) =&gt; runningTotal + val.</a:t>
            </a:r>
            <a:r>
              <a:rPr b="1">
                <a:solidFill>
                  <a:srgbClr val="66187A"/>
                </a:solidFill>
              </a:rPr>
              <a:t>size</a:t>
            </a:r>
            <a:r>
              <a:t>, </a:t>
            </a:r>
            <a:r>
              <a:rPr>
                <a:solidFill>
                  <a:srgbClr val="0432FF"/>
                </a:solidFill>
              </a:rPr>
              <a:t>0</a:t>
            </a:r>
            <a:r>
              <a:t>);</a:t>
            </a:r>
          </a:p>
          <a:p>
            <a:pPr algn="l" defTabSz="457200">
              <a:defRPr b="1" sz="18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`Finished calculating size: </a:t>
            </a:r>
            <a:r>
              <a:rPr b="0">
                <a:solidFill>
                  <a:srgbClr val="000000"/>
                </a:solidFill>
              </a:rPr>
              <a:t>${</a:t>
            </a:r>
            <a:r>
              <a:rPr b="0">
                <a:solidFill>
                  <a:srgbClr val="458383"/>
                </a:solidFill>
              </a:rPr>
              <a:t>totalSize</a:t>
            </a:r>
            <a:r>
              <a:rPr b="0">
                <a:solidFill>
                  <a:srgbClr val="000000"/>
                </a:solidFill>
              </a:rPr>
              <a:t>}</a:t>
            </a:r>
            <a:r>
              <a:t>`</a:t>
            </a:r>
            <a:r>
              <a:rPr b="0">
                <a:solidFill>
                  <a:srgbClr val="000000"/>
                </a:solidFill>
              </a:rPr>
              <a:t>);</a:t>
            </a:r>
            <a:endParaRPr b="0">
              <a:solidFill>
                <a:srgbClr val="000000"/>
              </a:solidFill>
            </a:endParaRPr>
          </a:p>
          <a:p>
            <a:pPr algn="l" defTabSz="457200">
              <a:defRPr b="1" i="1" sz="1800">
                <a:solidFill>
                  <a:srgbClr val="66187A"/>
                </a:solidFill>
                <a:latin typeface="Courier"/>
                <a:ea typeface="Courier"/>
                <a:cs typeface="Courier"/>
                <a:sym typeface="Courier"/>
              </a:defRPr>
            </a:pPr>
            <a:r>
              <a:rPr b="0" i="0">
                <a:solidFill>
                  <a:srgbClr val="000000"/>
                </a:solidFill>
              </a:rPr>
              <a:t>  </a:t>
            </a:r>
            <a:r>
              <a:t>console</a:t>
            </a:r>
            <a:r>
              <a:rPr b="0" i="0">
                <a:solidFill>
                  <a:srgbClr val="000000"/>
                </a:solidFill>
              </a:rPr>
              <a:t>.</a:t>
            </a:r>
            <a:r>
              <a:rPr b="0" i="0">
                <a:solidFill>
                  <a:srgbClr val="7A7A43"/>
                </a:solidFill>
              </a:rPr>
              <a:t>log</a:t>
            </a:r>
            <a:r>
              <a:rPr b="0" i="0">
                <a:solidFill>
                  <a:srgbClr val="000000"/>
                </a:solidFill>
              </a:rPr>
              <a:t>(</a:t>
            </a:r>
            <a:r>
              <a:rPr i="0">
                <a:solidFill>
                  <a:srgbClr val="018001"/>
                </a:solidFill>
              </a:rPr>
              <a:t>'Done'</a:t>
            </a:r>
            <a:r>
              <a:rPr b="0" i="0">
                <a:solidFill>
                  <a:srgbClr val="000000"/>
                </a:solidFill>
              </a:rPr>
              <a:t>);</a:t>
            </a:r>
            <a:endParaRPr b="0" i="0">
              <a:solidFill>
                <a:srgbClr val="000000"/>
              </a:solidFill>
            </a:endParaRPr>
          </a:p>
          <a:p>
            <a:pPr algn="l" defTabSz="457200">
              <a:defRPr sz="1800">
                <a:solidFill>
                  <a:srgbClr val="000000"/>
                </a:solidFill>
                <a:latin typeface="Courier"/>
                <a:ea typeface="Courier"/>
                <a:cs typeface="Courier"/>
                <a:sym typeface="Courier"/>
              </a:defRPr>
            </a:pPr>
            <a:r>
              <a:t>}</a:t>
            </a:r>
          </a:p>
        </p:txBody>
      </p:sp>
      <p:sp>
        <p:nvSpPr>
          <p:cNvPr id="614" name="function runClientPromises() {…"/>
          <p:cNvSpPr txBox="1"/>
          <p:nvPr/>
        </p:nvSpPr>
        <p:spPr>
          <a:xfrm>
            <a:off x="4517749" y="3185384"/>
            <a:ext cx="15641303" cy="5994401"/>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1800">
                <a:solidFill>
                  <a:srgbClr val="000000"/>
                </a:solidFill>
                <a:latin typeface="Courier"/>
                <a:ea typeface="Courier"/>
                <a:cs typeface="Courier"/>
                <a:sym typeface="Courier"/>
              </a:defRPr>
            </a:pPr>
            <a:r>
              <a:rPr b="1">
                <a:solidFill>
                  <a:srgbClr val="011480"/>
                </a:solidFill>
              </a:rPr>
              <a:t>function </a:t>
            </a:r>
            <a:r>
              <a:t>runClientPromises() {</a:t>
            </a:r>
          </a:p>
          <a:p>
            <a:pPr algn="l" defTabSz="457200">
              <a:defRPr b="1" sz="18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'Making a requests'</a:t>
            </a:r>
            <a:r>
              <a:rPr b="0">
                <a:solidFill>
                  <a:srgbClr val="000000"/>
                </a:solidFill>
              </a:rPr>
              <a:t>);</a:t>
            </a:r>
            <a:endParaRPr b="0">
              <a:solidFill>
                <a:srgbClr val="000000"/>
              </a:solidFill>
            </a:endParaRPr>
          </a:p>
          <a:p>
            <a:pPr algn="l" defTabSz="457200">
              <a:defRPr sz="1800">
                <a:solidFill>
                  <a:srgbClr val="458383"/>
                </a:solidFill>
                <a:latin typeface="Courier"/>
                <a:ea typeface="Courier"/>
                <a:cs typeface="Courier"/>
                <a:sym typeface="Courier"/>
              </a:defRPr>
            </a:pPr>
            <a:r>
              <a:rPr>
                <a:solidFill>
                  <a:srgbClr val="000000"/>
                </a:solidFill>
              </a:rPr>
              <a:t>  </a:t>
            </a:r>
            <a:r>
              <a:rPr b="1">
                <a:solidFill>
                  <a:srgbClr val="011480"/>
                </a:solidFill>
              </a:rPr>
              <a:t>const </a:t>
            </a:r>
            <a:r>
              <a:t>studentIDs </a:t>
            </a:r>
            <a:r>
              <a:rPr>
                <a:solidFill>
                  <a:srgbClr val="000000"/>
                </a:solidFill>
              </a:rPr>
              <a:t>= [</a:t>
            </a:r>
            <a:r>
              <a:rPr>
                <a:solidFill>
                  <a:srgbClr val="0432FF"/>
                </a:solidFill>
              </a:rPr>
              <a:t>1</a:t>
            </a:r>
            <a:r>
              <a:rPr>
                <a:solidFill>
                  <a:srgbClr val="000000"/>
                </a:solidFill>
              </a:rPr>
              <a:t>, </a:t>
            </a:r>
            <a:r>
              <a:rPr>
                <a:solidFill>
                  <a:srgbClr val="0432FF"/>
                </a:solidFill>
              </a:rPr>
              <a:t>2</a:t>
            </a:r>
            <a:r>
              <a:rPr>
                <a:solidFill>
                  <a:srgbClr val="000000"/>
                </a:solidFill>
              </a:rPr>
              <a:t>, </a:t>
            </a:r>
            <a:r>
              <a:rPr>
                <a:solidFill>
                  <a:srgbClr val="0432FF"/>
                </a:solidFill>
              </a:rPr>
              <a:t>3</a:t>
            </a:r>
            <a:r>
              <a:rPr>
                <a:solidFill>
                  <a:srgbClr val="000000"/>
                </a:solidFill>
              </a:rPr>
              <a:t>, </a:t>
            </a:r>
            <a:r>
              <a:rPr>
                <a:solidFill>
                  <a:srgbClr val="0432FF"/>
                </a:solidFill>
              </a:rPr>
              <a:t>4</a:t>
            </a:r>
            <a:r>
              <a:rPr>
                <a:solidFill>
                  <a:srgbClr val="000000"/>
                </a:solidFill>
              </a:rPr>
              <a:t>];</a:t>
            </a:r>
            <a:endParaRPr>
              <a:solidFill>
                <a:srgbClr val="000000"/>
              </a:solidFill>
            </a:endParaRPr>
          </a:p>
          <a:p>
            <a:pPr algn="l" defTabSz="457200">
              <a:defRPr sz="1800">
                <a:solidFill>
                  <a:srgbClr val="458383"/>
                </a:solidFill>
                <a:latin typeface="Courier"/>
                <a:ea typeface="Courier"/>
                <a:cs typeface="Courier"/>
                <a:sym typeface="Courier"/>
              </a:defRPr>
            </a:pPr>
            <a:r>
              <a:rPr>
                <a:solidFill>
                  <a:srgbClr val="000000"/>
                </a:solidFill>
              </a:rPr>
              <a:t>  </a:t>
            </a:r>
            <a:r>
              <a:rPr b="1">
                <a:solidFill>
                  <a:srgbClr val="011480"/>
                </a:solidFill>
              </a:rPr>
              <a:t>const </a:t>
            </a:r>
            <a:r>
              <a:t>promisesForTranscripts </a:t>
            </a:r>
            <a:r>
              <a:rPr>
                <a:solidFill>
                  <a:srgbClr val="000000"/>
                </a:solidFill>
              </a:rPr>
              <a:t>= </a:t>
            </a:r>
            <a:r>
              <a:t>studentIDs</a:t>
            </a:r>
            <a:r>
              <a:rPr>
                <a:solidFill>
                  <a:srgbClr val="000000"/>
                </a:solidFill>
              </a:rPr>
              <a:t>.</a:t>
            </a:r>
            <a:r>
              <a:rPr>
                <a:solidFill>
                  <a:srgbClr val="7A7A43"/>
                </a:solidFill>
              </a:rPr>
              <a:t>map</a:t>
            </a:r>
            <a:r>
              <a:rPr>
                <a:solidFill>
                  <a:srgbClr val="000000"/>
                </a:solidFill>
              </a:rPr>
              <a:t>(</a:t>
            </a:r>
            <a:endParaRPr>
              <a:solidFill>
                <a:srgbClr val="000000"/>
              </a:solidFill>
            </a:endParaRPr>
          </a:p>
          <a:p>
            <a:pPr algn="l" defTabSz="457200">
              <a:defRPr b="1" sz="1800">
                <a:solidFill>
                  <a:srgbClr val="018001"/>
                </a:solidFill>
                <a:latin typeface="Courier"/>
                <a:ea typeface="Courier"/>
                <a:cs typeface="Courier"/>
                <a:sym typeface="Courier"/>
              </a:defRPr>
            </a:pPr>
            <a:r>
              <a:rPr b="0">
                <a:solidFill>
                  <a:srgbClr val="000000"/>
                </a:solidFill>
              </a:rPr>
              <a:t>    studentID =&gt; </a:t>
            </a: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`https://rest-example.covey.town/transcripts/</a:t>
            </a:r>
            <a:r>
              <a:rPr b="0">
                <a:solidFill>
                  <a:srgbClr val="000000"/>
                </a:solidFill>
              </a:rPr>
              <a:t>${studentID}</a:t>
            </a:r>
            <a:r>
              <a:t>`</a:t>
            </a:r>
            <a:r>
              <a:rPr b="0">
                <a:solidFill>
                  <a:srgbClr val="000000"/>
                </a:solidFill>
              </a:rPr>
              <a:t>)</a:t>
            </a:r>
            <a:endParaRPr b="0">
              <a:solidFill>
                <a:srgbClr val="000000"/>
              </a:solidFill>
            </a:endParaRPr>
          </a:p>
          <a:p>
            <a:pPr algn="l" defTabSz="457200">
              <a:defRPr sz="1800">
                <a:solidFill>
                  <a:srgbClr val="000000"/>
                </a:solidFill>
                <a:latin typeface="Courier"/>
                <a:ea typeface="Courier"/>
                <a:cs typeface="Courier"/>
                <a:sym typeface="Courier"/>
              </a:defRPr>
            </a:pPr>
            <a:r>
              <a:t>      .</a:t>
            </a:r>
            <a:r>
              <a:rPr>
                <a:solidFill>
                  <a:srgbClr val="7A7A43"/>
                </a:solidFill>
              </a:rPr>
              <a:t>then</a:t>
            </a:r>
            <a:r>
              <a:t>((response) =&gt;</a:t>
            </a:r>
          </a:p>
          <a:p>
            <a:pPr algn="l" defTabSz="457200">
              <a:defRPr sz="1800">
                <a:solidFill>
                  <a:srgbClr val="000000"/>
                </a:solidFill>
                <a:latin typeface="Courier"/>
                <a:ea typeface="Courier"/>
                <a:cs typeface="Courier"/>
                <a:sym typeface="Courier"/>
              </a:defRPr>
            </a:pPr>
            <a:r>
              <a:t>        fsPromises.</a:t>
            </a:r>
            <a:r>
              <a:rPr i="1"/>
              <a:t>writeFile</a:t>
            </a:r>
            <a:r>
              <a:t>(</a:t>
            </a:r>
            <a:r>
              <a:rPr b="1">
                <a:solidFill>
                  <a:srgbClr val="018001"/>
                </a:solidFill>
              </a:rPr>
              <a:t>`transcript-</a:t>
            </a:r>
            <a:r>
              <a:t>${response.</a:t>
            </a:r>
            <a:r>
              <a:rPr b="1">
                <a:solidFill>
                  <a:srgbClr val="66187A"/>
                </a:solidFill>
              </a:rPr>
              <a:t>data</a:t>
            </a:r>
            <a:r>
              <a:t>.</a:t>
            </a:r>
            <a:r>
              <a:rPr b="1">
                <a:solidFill>
                  <a:srgbClr val="66187A"/>
                </a:solidFill>
              </a:rPr>
              <a:t>student</a:t>
            </a:r>
            <a:r>
              <a:t>.</a:t>
            </a:r>
            <a:r>
              <a:rPr b="1">
                <a:solidFill>
                  <a:srgbClr val="66187A"/>
                </a:solidFill>
              </a:rPr>
              <a:t>studentID</a:t>
            </a:r>
            <a:r>
              <a:t>}</a:t>
            </a:r>
            <a:r>
              <a:rPr b="1">
                <a:solidFill>
                  <a:srgbClr val="018001"/>
                </a:solidFill>
              </a:rPr>
              <a:t>.json`</a:t>
            </a:r>
            <a:r>
              <a:t>, </a:t>
            </a:r>
            <a:r>
              <a:rPr b="1" i="1">
                <a:solidFill>
                  <a:srgbClr val="66187A"/>
                </a:solidFill>
              </a:rPr>
              <a:t>JSON</a:t>
            </a:r>
            <a:r>
              <a:t>.</a:t>
            </a:r>
            <a:r>
              <a:rPr>
                <a:solidFill>
                  <a:srgbClr val="7A7A43"/>
                </a:solidFill>
              </a:rPr>
              <a:t>stringify</a:t>
            </a:r>
            <a:r>
              <a:t>(response.</a:t>
            </a:r>
            <a:r>
              <a:rPr b="1">
                <a:solidFill>
                  <a:srgbClr val="66187A"/>
                </a:solidFill>
              </a:rPr>
              <a:t>data</a:t>
            </a:r>
            <a:r>
              <a:t>))</a:t>
            </a:r>
          </a:p>
          <a:p>
            <a:pPr algn="l" defTabSz="457200">
              <a:defRPr sz="1800">
                <a:solidFill>
                  <a:srgbClr val="000000"/>
                </a:solidFill>
                <a:latin typeface="Courier"/>
                <a:ea typeface="Courier"/>
                <a:cs typeface="Courier"/>
                <a:sym typeface="Courier"/>
              </a:defRPr>
            </a:pPr>
            <a:r>
              <a:t>      ));</a:t>
            </a:r>
          </a:p>
          <a:p>
            <a:pPr algn="l" defTabSz="457200">
              <a:defRPr sz="1800">
                <a:solidFill>
                  <a:srgbClr val="458383"/>
                </a:solidFill>
                <a:latin typeface="Courier"/>
                <a:ea typeface="Courier"/>
                <a:cs typeface="Courier"/>
                <a:sym typeface="Courier"/>
              </a:defRPr>
            </a:pPr>
            <a:r>
              <a:rPr>
                <a:solidFill>
                  <a:srgbClr val="000000"/>
                </a:solidFill>
              </a:rPr>
              <a:t>  </a:t>
            </a:r>
            <a:r>
              <a:rPr b="1">
                <a:solidFill>
                  <a:srgbClr val="011480"/>
                </a:solidFill>
              </a:rPr>
              <a:t>return </a:t>
            </a:r>
            <a:r>
              <a:rPr b="1" i="1">
                <a:solidFill>
                  <a:srgbClr val="66187A"/>
                </a:solidFill>
              </a:rPr>
              <a:t>Promise</a:t>
            </a:r>
            <a:r>
              <a:rPr>
                <a:solidFill>
                  <a:srgbClr val="000000"/>
                </a:solidFill>
              </a:rPr>
              <a:t>.</a:t>
            </a:r>
            <a:r>
              <a:rPr>
                <a:solidFill>
                  <a:srgbClr val="7A7A43"/>
                </a:solidFill>
              </a:rPr>
              <a:t>all</a:t>
            </a:r>
            <a:r>
              <a:rPr>
                <a:solidFill>
                  <a:srgbClr val="000000"/>
                </a:solidFill>
              </a:rPr>
              <a:t>(</a:t>
            </a:r>
            <a:r>
              <a:t>promisesForTranscripts</a:t>
            </a:r>
            <a:r>
              <a:rPr>
                <a:solidFill>
                  <a:srgbClr val="000000"/>
                </a:solidFill>
              </a:rPr>
              <a:t>).</a:t>
            </a:r>
            <a:r>
              <a:rPr>
                <a:solidFill>
                  <a:srgbClr val="7A7A43"/>
                </a:solidFill>
              </a:rPr>
              <a:t>then</a:t>
            </a:r>
            <a:r>
              <a:rPr>
                <a:solidFill>
                  <a:srgbClr val="000000"/>
                </a:solidFill>
              </a:rPr>
              <a:t>(results =&gt; {</a:t>
            </a:r>
            <a:endParaRPr>
              <a:solidFill>
                <a:srgbClr val="000000"/>
              </a:solidFill>
            </a:endParaRPr>
          </a:p>
          <a:p>
            <a:pPr algn="l" defTabSz="457200">
              <a:defRPr sz="1800">
                <a:solidFill>
                  <a:srgbClr val="000000"/>
                </a:solidFill>
                <a:latin typeface="Courier"/>
                <a:ea typeface="Courier"/>
                <a:cs typeface="Courier"/>
                <a:sym typeface="Courier"/>
              </a:defRPr>
            </a:pPr>
            <a:r>
              <a:t>    </a:t>
            </a:r>
            <a:r>
              <a:rPr b="1">
                <a:solidFill>
                  <a:srgbClr val="011480"/>
                </a:solidFill>
              </a:rPr>
              <a:t>const </a:t>
            </a:r>
            <a:r>
              <a:rPr>
                <a:solidFill>
                  <a:srgbClr val="458383"/>
                </a:solidFill>
              </a:rPr>
              <a:t>statsPromises </a:t>
            </a:r>
            <a:r>
              <a:t>= </a:t>
            </a:r>
            <a:r>
              <a:rPr>
                <a:solidFill>
                  <a:srgbClr val="458383"/>
                </a:solidFill>
              </a:rPr>
              <a:t>studentIDs</a:t>
            </a:r>
            <a:r>
              <a:t>.</a:t>
            </a:r>
            <a:r>
              <a:rPr>
                <a:solidFill>
                  <a:srgbClr val="7A7A43"/>
                </a:solidFill>
              </a:rPr>
              <a:t>map</a:t>
            </a:r>
            <a:r>
              <a:t>(studentID =&gt; fsPromises.</a:t>
            </a:r>
            <a:r>
              <a:rPr i="1"/>
              <a:t>stat</a:t>
            </a:r>
            <a:r>
              <a:t>(</a:t>
            </a:r>
            <a:r>
              <a:rPr b="1">
                <a:solidFill>
                  <a:srgbClr val="018001"/>
                </a:solidFill>
              </a:rPr>
              <a:t>`transcript-</a:t>
            </a:r>
            <a:r>
              <a:t>${studentID}</a:t>
            </a:r>
            <a:r>
              <a:rPr b="1">
                <a:solidFill>
                  <a:srgbClr val="018001"/>
                </a:solidFill>
              </a:rPr>
              <a:t>.json`</a:t>
            </a:r>
            <a:r>
              <a:t>));</a:t>
            </a:r>
          </a:p>
          <a:p>
            <a:pPr algn="l" defTabSz="457200">
              <a:defRPr sz="1800">
                <a:solidFill>
                  <a:srgbClr val="458383"/>
                </a:solidFill>
                <a:latin typeface="Courier"/>
                <a:ea typeface="Courier"/>
                <a:cs typeface="Courier"/>
                <a:sym typeface="Courier"/>
              </a:defRPr>
            </a:pPr>
            <a:r>
              <a:rPr>
                <a:solidFill>
                  <a:srgbClr val="000000"/>
                </a:solidFill>
              </a:rPr>
              <a:t>    </a:t>
            </a:r>
            <a:r>
              <a:rPr b="1">
                <a:solidFill>
                  <a:srgbClr val="011480"/>
                </a:solidFill>
              </a:rPr>
              <a:t>return </a:t>
            </a:r>
            <a:r>
              <a:rPr b="1" i="1">
                <a:solidFill>
                  <a:srgbClr val="66187A"/>
                </a:solidFill>
              </a:rPr>
              <a:t>Promise</a:t>
            </a:r>
            <a:r>
              <a:rPr>
                <a:solidFill>
                  <a:srgbClr val="000000"/>
                </a:solidFill>
              </a:rPr>
              <a:t>.</a:t>
            </a:r>
            <a:r>
              <a:rPr>
                <a:solidFill>
                  <a:srgbClr val="7A7A43"/>
                </a:solidFill>
              </a:rPr>
              <a:t>all</a:t>
            </a:r>
            <a:r>
              <a:rPr>
                <a:solidFill>
                  <a:srgbClr val="000000"/>
                </a:solidFill>
              </a:rPr>
              <a:t>(</a:t>
            </a:r>
            <a:r>
              <a:t>statsPromises</a:t>
            </a:r>
            <a:r>
              <a:rPr>
                <a:solidFill>
                  <a:srgbClr val="000000"/>
                </a:solidFill>
              </a:rPr>
              <a:t>).</a:t>
            </a:r>
            <a:r>
              <a:rPr>
                <a:solidFill>
                  <a:srgbClr val="7A7A43"/>
                </a:solidFill>
              </a:rPr>
              <a:t>then</a:t>
            </a:r>
            <a:r>
              <a:rPr>
                <a:solidFill>
                  <a:srgbClr val="000000"/>
                </a:solidFill>
              </a:rPr>
              <a:t>(stats =&gt; {</a:t>
            </a:r>
            <a:endParaRPr>
              <a:solidFill>
                <a:srgbClr val="000000"/>
              </a:solidFill>
            </a:endParaRPr>
          </a:p>
          <a:p>
            <a:pPr algn="l" defTabSz="457200">
              <a:defRPr sz="1800">
                <a:solidFill>
                  <a:srgbClr val="000000"/>
                </a:solidFill>
                <a:latin typeface="Courier"/>
                <a:ea typeface="Courier"/>
                <a:cs typeface="Courier"/>
                <a:sym typeface="Courier"/>
              </a:defRPr>
            </a:pPr>
            <a:r>
              <a:t>      </a:t>
            </a:r>
            <a:r>
              <a:rPr b="1">
                <a:solidFill>
                  <a:srgbClr val="011480"/>
                </a:solidFill>
              </a:rPr>
              <a:t>const </a:t>
            </a:r>
            <a:r>
              <a:rPr>
                <a:solidFill>
                  <a:srgbClr val="458383"/>
                </a:solidFill>
              </a:rPr>
              <a:t>totalSize </a:t>
            </a:r>
            <a:r>
              <a:t>= stats.</a:t>
            </a:r>
            <a:r>
              <a:rPr>
                <a:solidFill>
                  <a:srgbClr val="7A7A43"/>
                </a:solidFill>
              </a:rPr>
              <a:t>reduce</a:t>
            </a:r>
            <a:r>
              <a:t>((runningTotal, val) =&gt; runningTotal + val.</a:t>
            </a:r>
            <a:r>
              <a:rPr b="1">
                <a:solidFill>
                  <a:srgbClr val="66187A"/>
                </a:solidFill>
              </a:rPr>
              <a:t>size</a:t>
            </a:r>
            <a:r>
              <a:t>, </a:t>
            </a:r>
            <a:r>
              <a:rPr>
                <a:solidFill>
                  <a:srgbClr val="0432FF"/>
                </a:solidFill>
              </a:rPr>
              <a:t>0</a:t>
            </a:r>
            <a:r>
              <a:t>);</a:t>
            </a:r>
          </a:p>
          <a:p>
            <a:pPr algn="l" defTabSz="457200">
              <a:defRPr b="1" sz="18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`Finished calculating size: </a:t>
            </a:r>
            <a:r>
              <a:rPr b="0">
                <a:solidFill>
                  <a:srgbClr val="000000"/>
                </a:solidFill>
              </a:rPr>
              <a:t>${</a:t>
            </a:r>
            <a:r>
              <a:rPr b="0">
                <a:solidFill>
                  <a:srgbClr val="458383"/>
                </a:solidFill>
              </a:rPr>
              <a:t>totalSize</a:t>
            </a:r>
            <a:r>
              <a:rPr b="0">
                <a:solidFill>
                  <a:srgbClr val="000000"/>
                </a:solidFill>
              </a:rPr>
              <a:t>}</a:t>
            </a:r>
            <a:r>
              <a:t>`</a:t>
            </a:r>
            <a:r>
              <a:rPr b="0">
                <a:solidFill>
                  <a:srgbClr val="000000"/>
                </a:solidFill>
              </a:rPr>
              <a:t>);</a:t>
            </a:r>
            <a:endParaRPr b="0">
              <a:solidFill>
                <a:srgbClr val="000000"/>
              </a:solidFill>
            </a:endParaRPr>
          </a:p>
          <a:p>
            <a:pPr algn="l" defTabSz="457200">
              <a:defRPr sz="1800">
                <a:solidFill>
                  <a:srgbClr val="000000"/>
                </a:solidFill>
                <a:latin typeface="Courier"/>
                <a:ea typeface="Courier"/>
                <a:cs typeface="Courier"/>
                <a:sym typeface="Courier"/>
              </a:defRPr>
            </a:pPr>
            <a:r>
              <a:t>    });</a:t>
            </a:r>
          </a:p>
          <a:p>
            <a:pPr algn="l" defTabSz="457200">
              <a:defRPr sz="1800">
                <a:solidFill>
                  <a:srgbClr val="000000"/>
                </a:solidFill>
                <a:latin typeface="Courier"/>
                <a:ea typeface="Courier"/>
                <a:cs typeface="Courier"/>
                <a:sym typeface="Courier"/>
              </a:defRPr>
            </a:pPr>
            <a:r>
              <a:t>  }).</a:t>
            </a:r>
            <a:r>
              <a:rPr>
                <a:solidFill>
                  <a:srgbClr val="7A7A43"/>
                </a:solidFill>
              </a:rPr>
              <a:t>then</a:t>
            </a:r>
            <a:r>
              <a:t>(() =&gt; {</a:t>
            </a:r>
          </a:p>
          <a:p>
            <a:pPr algn="l" defTabSz="457200">
              <a:defRPr b="1" i="1" sz="1800">
                <a:solidFill>
                  <a:srgbClr val="66187A"/>
                </a:solidFill>
                <a:latin typeface="Courier"/>
                <a:ea typeface="Courier"/>
                <a:cs typeface="Courier"/>
                <a:sym typeface="Courier"/>
              </a:defRPr>
            </a:pPr>
            <a:r>
              <a:rPr b="0" i="0">
                <a:solidFill>
                  <a:srgbClr val="000000"/>
                </a:solidFill>
              </a:rPr>
              <a:t>    </a:t>
            </a:r>
            <a:r>
              <a:t>console</a:t>
            </a:r>
            <a:r>
              <a:rPr b="0" i="0">
                <a:solidFill>
                  <a:srgbClr val="000000"/>
                </a:solidFill>
              </a:rPr>
              <a:t>.</a:t>
            </a:r>
            <a:r>
              <a:rPr b="0" i="0">
                <a:solidFill>
                  <a:srgbClr val="7A7A43"/>
                </a:solidFill>
              </a:rPr>
              <a:t>log</a:t>
            </a:r>
            <a:r>
              <a:rPr b="0" i="0">
                <a:solidFill>
                  <a:srgbClr val="000000"/>
                </a:solidFill>
              </a:rPr>
              <a:t>(</a:t>
            </a:r>
            <a:r>
              <a:rPr i="0">
                <a:solidFill>
                  <a:srgbClr val="018001"/>
                </a:solidFill>
              </a:rPr>
              <a:t>'Done'</a:t>
            </a:r>
            <a:r>
              <a:rPr b="0" i="0">
                <a:solidFill>
                  <a:srgbClr val="000000"/>
                </a:solidFill>
              </a:rPr>
              <a:t>);</a:t>
            </a:r>
            <a:endParaRPr b="0" i="0">
              <a:solidFill>
                <a:srgbClr val="000000"/>
              </a:solidFill>
            </a:endParaRPr>
          </a:p>
          <a:p>
            <a:pPr algn="l" defTabSz="457200">
              <a:defRPr sz="1800">
                <a:solidFill>
                  <a:srgbClr val="000000"/>
                </a:solidFill>
                <a:latin typeface="Courier"/>
                <a:ea typeface="Courier"/>
                <a:cs typeface="Courier"/>
                <a:sym typeface="Courier"/>
              </a:defRPr>
            </a:pPr>
            <a:r>
              <a:t>  });</a:t>
            </a:r>
          </a:p>
          <a:p>
            <a:pPr algn="l" defTabSz="457200">
              <a:defRPr b="1" sz="18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'Requests sent!'</a:t>
            </a:r>
            <a:r>
              <a:rPr b="0">
                <a:solidFill>
                  <a:srgbClr val="000000"/>
                </a:solidFill>
              </a:rPr>
              <a:t>);</a:t>
            </a:r>
            <a:endParaRPr b="0">
              <a:solidFill>
                <a:srgbClr val="000000"/>
              </a:solidFill>
            </a:endParaRPr>
          </a:p>
          <a:p>
            <a:pPr algn="l" defTabSz="457200">
              <a:defRPr sz="1800">
                <a:solidFill>
                  <a:srgbClr val="000000"/>
                </a:solidFill>
                <a:latin typeface="Courier"/>
                <a:ea typeface="Courier"/>
                <a:cs typeface="Courier"/>
                <a:sym typeface="Courier"/>
              </a:defRPr>
            </a:pPr>
            <a:r>
              <a:t>}</a:t>
            </a:r>
          </a:p>
          <a:p>
            <a:pPr algn="l" defTabSz="457200">
              <a:defRPr sz="1800">
                <a:solidFill>
                  <a:srgbClr val="000000"/>
                </a:solidFill>
                <a:latin typeface="Courier"/>
                <a:ea typeface="Courier"/>
                <a:cs typeface="Courier"/>
                <a:sym typeface="Courier"/>
              </a:defRPr>
            </a:pP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6" name="Async/Await gone mad"/>
          <p:cNvSpPr txBox="1"/>
          <p:nvPr>
            <p:ph type="title"/>
          </p:nvPr>
        </p:nvSpPr>
        <p:spPr>
          <a:prstGeom prst="rect">
            <a:avLst/>
          </a:prstGeom>
        </p:spPr>
        <p:txBody>
          <a:bodyPr/>
          <a:lstStyle/>
          <a:p>
            <a:pPr/>
            <a:r>
              <a:t>Async/Await gone mad</a:t>
            </a:r>
          </a:p>
        </p:txBody>
      </p:sp>
      <p:sp>
        <p:nvSpPr>
          <p:cNvPr id="617" name="Where you place awaits can make a big differenc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Where you place awaits can make a big difference!</a:t>
            </a:r>
          </a:p>
        </p:txBody>
      </p:sp>
      <p:sp>
        <p:nvSpPr>
          <p:cNvPr id="618" name="async function runClientAsync() {…"/>
          <p:cNvSpPr txBox="1"/>
          <p:nvPr/>
        </p:nvSpPr>
        <p:spPr>
          <a:xfrm>
            <a:off x="3621713" y="4131534"/>
            <a:ext cx="16190033" cy="4038601"/>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defTabSz="457200">
              <a:defRPr sz="1800">
                <a:solidFill>
                  <a:srgbClr val="000000"/>
                </a:solidFill>
                <a:latin typeface="Courier"/>
                <a:ea typeface="Courier"/>
                <a:cs typeface="Courier"/>
                <a:sym typeface="Courier"/>
              </a:defRPr>
            </a:pPr>
            <a:r>
              <a:rPr b="1">
                <a:solidFill>
                  <a:srgbClr val="011480"/>
                </a:solidFill>
              </a:rPr>
              <a:t>async function </a:t>
            </a:r>
            <a:r>
              <a:t>runClientAsync() {</a:t>
            </a:r>
          </a:p>
          <a:p>
            <a:pPr algn="l" defTabSz="457200">
              <a:defRPr b="1" sz="18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'Making a requests'</a:t>
            </a:r>
            <a:r>
              <a:rPr b="0">
                <a:solidFill>
                  <a:srgbClr val="000000"/>
                </a:solidFill>
              </a:rPr>
              <a:t>);</a:t>
            </a:r>
            <a:endParaRPr b="0">
              <a:solidFill>
                <a:srgbClr val="000000"/>
              </a:solidFill>
            </a:endParaRPr>
          </a:p>
          <a:p>
            <a:pPr algn="l" defTabSz="457200">
              <a:defRPr sz="1800">
                <a:solidFill>
                  <a:srgbClr val="458383"/>
                </a:solidFill>
                <a:latin typeface="Courier"/>
                <a:ea typeface="Courier"/>
                <a:cs typeface="Courier"/>
                <a:sym typeface="Courier"/>
              </a:defRPr>
            </a:pPr>
            <a:r>
              <a:rPr>
                <a:solidFill>
                  <a:srgbClr val="000000"/>
                </a:solidFill>
              </a:rPr>
              <a:t>  </a:t>
            </a:r>
            <a:r>
              <a:rPr b="1">
                <a:solidFill>
                  <a:srgbClr val="011480"/>
                </a:solidFill>
              </a:rPr>
              <a:t>const </a:t>
            </a:r>
            <a:r>
              <a:t>studentIDs </a:t>
            </a:r>
            <a:r>
              <a:rPr>
                <a:solidFill>
                  <a:srgbClr val="000000"/>
                </a:solidFill>
              </a:rPr>
              <a:t>= [</a:t>
            </a:r>
            <a:r>
              <a:rPr>
                <a:solidFill>
                  <a:srgbClr val="0432FF"/>
                </a:solidFill>
              </a:rPr>
              <a:t>1</a:t>
            </a:r>
            <a:r>
              <a:rPr>
                <a:solidFill>
                  <a:srgbClr val="000000"/>
                </a:solidFill>
              </a:rPr>
              <a:t>, </a:t>
            </a:r>
            <a:r>
              <a:rPr>
                <a:solidFill>
                  <a:srgbClr val="0432FF"/>
                </a:solidFill>
              </a:rPr>
              <a:t>2</a:t>
            </a:r>
            <a:r>
              <a:rPr>
                <a:solidFill>
                  <a:srgbClr val="000000"/>
                </a:solidFill>
              </a:rPr>
              <a:t>, </a:t>
            </a:r>
            <a:r>
              <a:rPr>
                <a:solidFill>
                  <a:srgbClr val="0432FF"/>
                </a:solidFill>
              </a:rPr>
              <a:t>3</a:t>
            </a:r>
            <a:r>
              <a:rPr>
                <a:solidFill>
                  <a:srgbClr val="000000"/>
                </a:solidFill>
              </a:rPr>
              <a:t>, </a:t>
            </a:r>
            <a:r>
              <a:rPr>
                <a:solidFill>
                  <a:srgbClr val="0432FF"/>
                </a:solidFill>
              </a:rPr>
              <a:t>4</a:t>
            </a:r>
            <a:r>
              <a:rPr>
                <a:solidFill>
                  <a:srgbClr val="000000"/>
                </a:solidFill>
              </a:rPr>
              <a:t>];</a:t>
            </a:r>
            <a:endParaRPr>
              <a:solidFill>
                <a:srgbClr val="000000"/>
              </a:solidFill>
            </a:endParaRPr>
          </a:p>
          <a:p>
            <a:pPr algn="l" defTabSz="457200">
              <a:defRPr sz="1800">
                <a:solidFill>
                  <a:srgbClr val="458383"/>
                </a:solidFill>
                <a:latin typeface="Courier"/>
                <a:ea typeface="Courier"/>
                <a:cs typeface="Courier"/>
                <a:sym typeface="Courier"/>
              </a:defRPr>
            </a:pPr>
            <a:r>
              <a:rPr>
                <a:solidFill>
                  <a:srgbClr val="000000"/>
                </a:solidFill>
              </a:rPr>
              <a:t>  </a:t>
            </a:r>
            <a:r>
              <a:rPr b="1">
                <a:solidFill>
                  <a:srgbClr val="011480"/>
                </a:solidFill>
              </a:rPr>
              <a:t>const </a:t>
            </a:r>
            <a:r>
              <a:t>promisesForTranscripts </a:t>
            </a:r>
            <a:r>
              <a:rPr>
                <a:solidFill>
                  <a:srgbClr val="000000"/>
                </a:solidFill>
              </a:rPr>
              <a:t>= </a:t>
            </a:r>
            <a:r>
              <a:t>studentIDs</a:t>
            </a:r>
            <a:r>
              <a:rPr>
                <a:solidFill>
                  <a:srgbClr val="000000"/>
                </a:solidFill>
              </a:rPr>
              <a:t>.</a:t>
            </a:r>
            <a:r>
              <a:rPr>
                <a:solidFill>
                  <a:srgbClr val="7A7A43"/>
                </a:solidFill>
              </a:rPr>
              <a:t>map</a:t>
            </a:r>
            <a:r>
              <a:rPr>
                <a:solidFill>
                  <a:srgbClr val="000000"/>
                </a:solidFill>
              </a:rPr>
              <a:t>(</a:t>
            </a:r>
            <a:endParaRPr>
              <a:solidFill>
                <a:srgbClr val="000000"/>
              </a:solidFill>
            </a:endParaRPr>
          </a:p>
          <a:p>
            <a:pPr algn="l" defTabSz="457200">
              <a:defRPr sz="1800">
                <a:solidFill>
                  <a:srgbClr val="000000"/>
                </a:solidFill>
                <a:latin typeface="Courier"/>
                <a:ea typeface="Courier"/>
                <a:cs typeface="Courier"/>
                <a:sym typeface="Courier"/>
              </a:defRPr>
            </a:pPr>
            <a:r>
              <a:t>    </a:t>
            </a:r>
            <a:r>
              <a:rPr b="1">
                <a:solidFill>
                  <a:srgbClr val="011480"/>
                </a:solidFill>
              </a:rPr>
              <a:t>async </a:t>
            </a:r>
            <a:r>
              <a:t>(studentID) =&gt; {</a:t>
            </a:r>
          </a:p>
          <a:p>
            <a:pPr algn="l" defTabSz="457200">
              <a:defRPr b="1" sz="1800">
                <a:solidFill>
                  <a:srgbClr val="018001"/>
                </a:solidFill>
                <a:latin typeface="Courier"/>
                <a:ea typeface="Courier"/>
                <a:cs typeface="Courier"/>
                <a:sym typeface="Courier"/>
              </a:defRPr>
            </a:pPr>
            <a:r>
              <a:rPr b="0">
                <a:solidFill>
                  <a:srgbClr val="000000"/>
                </a:solidFill>
              </a:rPr>
              <a:t>      </a:t>
            </a:r>
            <a:r>
              <a:rPr>
                <a:solidFill>
                  <a:srgbClr val="011480"/>
                </a:solidFill>
              </a:rPr>
              <a:t>const </a:t>
            </a:r>
            <a:r>
              <a:rPr b="0">
                <a:solidFill>
                  <a:srgbClr val="458383"/>
                </a:solidFill>
              </a:rPr>
              <a:t>response </a:t>
            </a:r>
            <a:r>
              <a:rPr b="0">
                <a:solidFill>
                  <a:srgbClr val="000000"/>
                </a:solidFill>
              </a:rPr>
              <a:t>= </a:t>
            </a:r>
            <a:r>
              <a:rPr>
                <a:solidFill>
                  <a:srgbClr val="011480"/>
                </a:solidFill>
              </a:rPr>
              <a:t>await </a:t>
            </a: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`https://rest-example.covey.town/transcripts/</a:t>
            </a:r>
            <a:r>
              <a:rPr b="0">
                <a:solidFill>
                  <a:srgbClr val="000000"/>
                </a:solidFill>
              </a:rPr>
              <a:t>${studentID}</a:t>
            </a:r>
            <a:r>
              <a:t>`</a:t>
            </a:r>
            <a:r>
              <a:rPr b="0">
                <a:solidFill>
                  <a:srgbClr val="000000"/>
                </a:solidFill>
              </a:rPr>
              <a:t>)</a:t>
            </a:r>
            <a:endParaRPr b="0">
              <a:solidFill>
                <a:srgbClr val="000000"/>
              </a:solidFill>
            </a:endParaRPr>
          </a:p>
          <a:p>
            <a:pPr algn="l" defTabSz="457200">
              <a:defRPr sz="1800">
                <a:solidFill>
                  <a:srgbClr val="000000"/>
                </a:solidFill>
                <a:latin typeface="Courier"/>
                <a:ea typeface="Courier"/>
                <a:cs typeface="Courier"/>
                <a:sym typeface="Courier"/>
              </a:defRPr>
            </a:pPr>
            <a:r>
              <a:t>      </a:t>
            </a:r>
            <a:r>
              <a:rPr b="1">
                <a:solidFill>
                  <a:srgbClr val="011480"/>
                </a:solidFill>
              </a:rPr>
              <a:t>await </a:t>
            </a:r>
            <a:r>
              <a:t>fsPromises.</a:t>
            </a:r>
            <a:r>
              <a:rPr i="1"/>
              <a:t>writeFile</a:t>
            </a:r>
            <a:r>
              <a:t>(</a:t>
            </a:r>
            <a:r>
              <a:rPr b="1">
                <a:solidFill>
                  <a:srgbClr val="018001"/>
                </a:solidFill>
              </a:rPr>
              <a:t>`transcript-</a:t>
            </a:r>
            <a:r>
              <a:t>${</a:t>
            </a:r>
            <a:r>
              <a:rPr>
                <a:solidFill>
                  <a:srgbClr val="458383"/>
                </a:solidFill>
              </a:rPr>
              <a:t>response</a:t>
            </a:r>
            <a:r>
              <a:t>.</a:t>
            </a:r>
            <a:r>
              <a:rPr b="1">
                <a:solidFill>
                  <a:srgbClr val="66187A"/>
                </a:solidFill>
              </a:rPr>
              <a:t>data</a:t>
            </a:r>
            <a:r>
              <a:t>.</a:t>
            </a:r>
            <a:r>
              <a:rPr b="1">
                <a:solidFill>
                  <a:srgbClr val="66187A"/>
                </a:solidFill>
              </a:rPr>
              <a:t>student</a:t>
            </a:r>
            <a:r>
              <a:t>.</a:t>
            </a:r>
            <a:r>
              <a:rPr b="1">
                <a:solidFill>
                  <a:srgbClr val="66187A"/>
                </a:solidFill>
              </a:rPr>
              <a:t>studentID</a:t>
            </a:r>
            <a:r>
              <a:t>}</a:t>
            </a:r>
            <a:r>
              <a:rPr b="1">
                <a:solidFill>
                  <a:srgbClr val="018001"/>
                </a:solidFill>
              </a:rPr>
              <a:t>.json`</a:t>
            </a:r>
            <a:r>
              <a:t>, </a:t>
            </a:r>
            <a:r>
              <a:rPr b="1" i="1">
                <a:solidFill>
                  <a:srgbClr val="66187A"/>
                </a:solidFill>
              </a:rPr>
              <a:t>JSON</a:t>
            </a:r>
            <a:r>
              <a:t>.</a:t>
            </a:r>
            <a:r>
              <a:rPr>
                <a:solidFill>
                  <a:srgbClr val="7A7A43"/>
                </a:solidFill>
              </a:rPr>
              <a:t>stringify</a:t>
            </a:r>
            <a:r>
              <a:t>(</a:t>
            </a:r>
            <a:r>
              <a:rPr>
                <a:solidFill>
                  <a:srgbClr val="458383"/>
                </a:solidFill>
              </a:rPr>
              <a:t>response</a:t>
            </a:r>
            <a:r>
              <a:t>.</a:t>
            </a:r>
            <a:r>
              <a:rPr b="1">
                <a:solidFill>
                  <a:srgbClr val="66187A"/>
                </a:solidFill>
              </a:rPr>
              <a:t>data</a:t>
            </a:r>
            <a:r>
              <a:t>))</a:t>
            </a:r>
          </a:p>
          <a:p>
            <a:pPr algn="l" defTabSz="457200">
              <a:defRPr sz="1800">
                <a:solidFill>
                  <a:srgbClr val="000000"/>
                </a:solidFill>
                <a:latin typeface="Courier"/>
                <a:ea typeface="Courier"/>
                <a:cs typeface="Courier"/>
                <a:sym typeface="Courier"/>
              </a:defRPr>
            </a:pPr>
            <a:r>
              <a:t>    });</a:t>
            </a:r>
          </a:p>
          <a:p>
            <a:pPr algn="l" defTabSz="457200">
              <a:defRPr b="1" sz="18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'Requests sent!'</a:t>
            </a:r>
            <a:r>
              <a:rPr b="0">
                <a:solidFill>
                  <a:srgbClr val="000000"/>
                </a:solidFill>
              </a:rPr>
              <a:t>);</a:t>
            </a:r>
            <a:endParaRPr b="0">
              <a:solidFill>
                <a:srgbClr val="000000"/>
              </a:solidFill>
            </a:endParaRPr>
          </a:p>
          <a:p>
            <a:pPr algn="l" defTabSz="457200">
              <a:defRPr sz="1800">
                <a:solidFill>
                  <a:srgbClr val="458383"/>
                </a:solidFill>
                <a:latin typeface="Courier"/>
                <a:ea typeface="Courier"/>
                <a:cs typeface="Courier"/>
                <a:sym typeface="Courier"/>
              </a:defRPr>
            </a:pPr>
            <a:r>
              <a:rPr>
                <a:solidFill>
                  <a:srgbClr val="000000"/>
                </a:solidFill>
              </a:rPr>
              <a:t>  </a:t>
            </a:r>
            <a:r>
              <a:rPr b="1">
                <a:solidFill>
                  <a:srgbClr val="011480"/>
                </a:solidFill>
              </a:rPr>
              <a:t>await </a:t>
            </a:r>
            <a:r>
              <a:rPr b="1" i="1">
                <a:solidFill>
                  <a:srgbClr val="66187A"/>
                </a:solidFill>
              </a:rPr>
              <a:t>Promise</a:t>
            </a:r>
            <a:r>
              <a:rPr>
                <a:solidFill>
                  <a:srgbClr val="000000"/>
                </a:solidFill>
              </a:rPr>
              <a:t>.</a:t>
            </a:r>
            <a:r>
              <a:rPr>
                <a:solidFill>
                  <a:srgbClr val="7A7A43"/>
                </a:solidFill>
              </a:rPr>
              <a:t>all</a:t>
            </a:r>
            <a:r>
              <a:rPr>
                <a:solidFill>
                  <a:srgbClr val="000000"/>
                </a:solidFill>
              </a:rPr>
              <a:t>(</a:t>
            </a:r>
            <a:r>
              <a:t>promisesForTranscripts</a:t>
            </a:r>
            <a:r>
              <a:rPr>
                <a:solidFill>
                  <a:srgbClr val="000000"/>
                </a:solidFill>
              </a:rPr>
              <a:t>);</a:t>
            </a:r>
            <a:endParaRPr>
              <a:solidFill>
                <a:srgbClr val="000000"/>
              </a:solidFill>
            </a:endParaRPr>
          </a:p>
          <a:p>
            <a:pPr algn="l" defTabSz="457200">
              <a:defRPr sz="1800">
                <a:solidFill>
                  <a:srgbClr val="000000"/>
                </a:solidFill>
                <a:latin typeface="Courier"/>
                <a:ea typeface="Courier"/>
                <a:cs typeface="Courier"/>
                <a:sym typeface="Courier"/>
              </a:defRPr>
            </a:pPr>
            <a:r>
              <a:t>  </a:t>
            </a:r>
            <a:r>
              <a:rPr b="1">
                <a:solidFill>
                  <a:srgbClr val="011480"/>
                </a:solidFill>
              </a:rPr>
              <a:t>const </a:t>
            </a:r>
            <a:r>
              <a:rPr>
                <a:solidFill>
                  <a:srgbClr val="458383"/>
                </a:solidFill>
              </a:rPr>
              <a:t>stats </a:t>
            </a:r>
            <a:r>
              <a:t>= </a:t>
            </a:r>
            <a:r>
              <a:rPr b="1">
                <a:solidFill>
                  <a:srgbClr val="011480"/>
                </a:solidFill>
              </a:rPr>
              <a:t>await </a:t>
            </a:r>
            <a:r>
              <a:rPr b="1" i="1">
                <a:solidFill>
                  <a:srgbClr val="66187A"/>
                </a:solidFill>
              </a:rPr>
              <a:t>Promise</a:t>
            </a:r>
            <a:r>
              <a:t>.</a:t>
            </a:r>
            <a:r>
              <a:rPr>
                <a:solidFill>
                  <a:srgbClr val="7A7A43"/>
                </a:solidFill>
              </a:rPr>
              <a:t>all</a:t>
            </a:r>
            <a:r>
              <a:t>(</a:t>
            </a:r>
            <a:r>
              <a:rPr>
                <a:solidFill>
                  <a:srgbClr val="458383"/>
                </a:solidFill>
              </a:rPr>
              <a:t>studentIDs</a:t>
            </a:r>
            <a:r>
              <a:t>.</a:t>
            </a:r>
            <a:r>
              <a:rPr>
                <a:solidFill>
                  <a:srgbClr val="7A7A43"/>
                </a:solidFill>
              </a:rPr>
              <a:t>map</a:t>
            </a:r>
            <a:r>
              <a:t>(studentID =&gt; fsPromises.</a:t>
            </a:r>
            <a:r>
              <a:rPr i="1"/>
              <a:t>stat</a:t>
            </a:r>
            <a:r>
              <a:t>(</a:t>
            </a:r>
            <a:r>
              <a:rPr b="1">
                <a:solidFill>
                  <a:srgbClr val="018001"/>
                </a:solidFill>
              </a:rPr>
              <a:t>`transcript-</a:t>
            </a:r>
            <a:r>
              <a:t>${studentID}</a:t>
            </a:r>
            <a:r>
              <a:rPr b="1">
                <a:solidFill>
                  <a:srgbClr val="018001"/>
                </a:solidFill>
              </a:rPr>
              <a:t>.json`</a:t>
            </a:r>
            <a:r>
              <a:t>)));</a:t>
            </a:r>
          </a:p>
          <a:p>
            <a:pPr algn="l" defTabSz="457200">
              <a:defRPr sz="1800">
                <a:solidFill>
                  <a:srgbClr val="000000"/>
                </a:solidFill>
                <a:latin typeface="Courier"/>
                <a:ea typeface="Courier"/>
                <a:cs typeface="Courier"/>
                <a:sym typeface="Courier"/>
              </a:defRPr>
            </a:pPr>
            <a:r>
              <a:t>  </a:t>
            </a:r>
            <a:r>
              <a:rPr b="1">
                <a:solidFill>
                  <a:srgbClr val="011480"/>
                </a:solidFill>
              </a:rPr>
              <a:t>const </a:t>
            </a:r>
            <a:r>
              <a:rPr>
                <a:solidFill>
                  <a:srgbClr val="458383"/>
                </a:solidFill>
              </a:rPr>
              <a:t>totalSize </a:t>
            </a:r>
            <a:r>
              <a:t>= </a:t>
            </a:r>
            <a:r>
              <a:rPr>
                <a:solidFill>
                  <a:srgbClr val="458383"/>
                </a:solidFill>
              </a:rPr>
              <a:t>stats</a:t>
            </a:r>
            <a:r>
              <a:t>.</a:t>
            </a:r>
            <a:r>
              <a:rPr>
                <a:solidFill>
                  <a:srgbClr val="7A7A43"/>
                </a:solidFill>
              </a:rPr>
              <a:t>reduce</a:t>
            </a:r>
            <a:r>
              <a:t>((runningTotal, val) =&gt; runningTotal + val.</a:t>
            </a:r>
            <a:r>
              <a:rPr b="1">
                <a:solidFill>
                  <a:srgbClr val="66187A"/>
                </a:solidFill>
              </a:rPr>
              <a:t>size</a:t>
            </a:r>
            <a:r>
              <a:t>, </a:t>
            </a:r>
            <a:r>
              <a:rPr>
                <a:solidFill>
                  <a:srgbClr val="0432FF"/>
                </a:solidFill>
              </a:rPr>
              <a:t>0</a:t>
            </a:r>
            <a:r>
              <a:t>);</a:t>
            </a:r>
          </a:p>
          <a:p>
            <a:pPr algn="l" defTabSz="457200">
              <a:defRPr b="1" sz="18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`Finished calculating size: </a:t>
            </a:r>
            <a:r>
              <a:rPr b="0">
                <a:solidFill>
                  <a:srgbClr val="000000"/>
                </a:solidFill>
              </a:rPr>
              <a:t>${</a:t>
            </a:r>
            <a:r>
              <a:rPr b="0">
                <a:solidFill>
                  <a:srgbClr val="458383"/>
                </a:solidFill>
              </a:rPr>
              <a:t>totalSize</a:t>
            </a:r>
            <a:r>
              <a:rPr b="0">
                <a:solidFill>
                  <a:srgbClr val="000000"/>
                </a:solidFill>
              </a:rPr>
              <a:t>}</a:t>
            </a:r>
            <a:r>
              <a:t>`</a:t>
            </a:r>
            <a:r>
              <a:rPr b="0">
                <a:solidFill>
                  <a:srgbClr val="000000"/>
                </a:solidFill>
              </a:rPr>
              <a:t>);</a:t>
            </a:r>
            <a:endParaRPr b="0">
              <a:solidFill>
                <a:srgbClr val="000000"/>
              </a:solidFill>
            </a:endParaRPr>
          </a:p>
          <a:p>
            <a:pPr algn="l" defTabSz="457200">
              <a:defRPr sz="1800">
                <a:solidFill>
                  <a:srgbClr val="000000"/>
                </a:solidFill>
                <a:latin typeface="Courier"/>
                <a:ea typeface="Courier"/>
                <a:cs typeface="Courier"/>
                <a:sym typeface="Courier"/>
              </a:defRPr>
            </a:pPr>
            <a:r>
              <a:t>}</a:t>
            </a:r>
          </a:p>
        </p:txBody>
      </p:sp>
      <p:sp>
        <p:nvSpPr>
          <p:cNvPr id="619" name="async function runClientAsyncSerially() {…"/>
          <p:cNvSpPr txBox="1"/>
          <p:nvPr/>
        </p:nvSpPr>
        <p:spPr>
          <a:xfrm>
            <a:off x="3870049" y="8875838"/>
            <a:ext cx="15915668" cy="4038601"/>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1800">
                <a:solidFill>
                  <a:srgbClr val="000000"/>
                </a:solidFill>
                <a:latin typeface="Courier"/>
                <a:ea typeface="Courier"/>
                <a:cs typeface="Courier"/>
                <a:sym typeface="Courier"/>
              </a:defRPr>
            </a:pPr>
            <a:r>
              <a:rPr b="1">
                <a:solidFill>
                  <a:srgbClr val="011480"/>
                </a:solidFill>
              </a:rPr>
              <a:t>async function </a:t>
            </a:r>
            <a:r>
              <a:t>runClientAsyncSerially() {</a:t>
            </a:r>
          </a:p>
          <a:p>
            <a:pPr algn="l" defTabSz="457200">
              <a:defRPr b="1" sz="18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'Making a requests'</a:t>
            </a:r>
            <a:r>
              <a:rPr b="0">
                <a:solidFill>
                  <a:srgbClr val="000000"/>
                </a:solidFill>
              </a:rPr>
              <a:t>);</a:t>
            </a:r>
            <a:endParaRPr b="0">
              <a:solidFill>
                <a:srgbClr val="000000"/>
              </a:solidFill>
            </a:endParaRPr>
          </a:p>
          <a:p>
            <a:pPr algn="l" defTabSz="457200">
              <a:defRPr sz="1800">
                <a:solidFill>
                  <a:srgbClr val="458383"/>
                </a:solidFill>
                <a:latin typeface="Courier"/>
                <a:ea typeface="Courier"/>
                <a:cs typeface="Courier"/>
                <a:sym typeface="Courier"/>
              </a:defRPr>
            </a:pPr>
            <a:r>
              <a:rPr>
                <a:solidFill>
                  <a:srgbClr val="000000"/>
                </a:solidFill>
              </a:rPr>
              <a:t>  </a:t>
            </a:r>
            <a:r>
              <a:rPr b="1">
                <a:solidFill>
                  <a:srgbClr val="011480"/>
                </a:solidFill>
              </a:rPr>
              <a:t>const </a:t>
            </a:r>
            <a:r>
              <a:t>studentIDs </a:t>
            </a:r>
            <a:r>
              <a:rPr>
                <a:solidFill>
                  <a:srgbClr val="000000"/>
                </a:solidFill>
              </a:rPr>
              <a:t>= [</a:t>
            </a:r>
            <a:r>
              <a:rPr>
                <a:solidFill>
                  <a:srgbClr val="0432FF"/>
                </a:solidFill>
              </a:rPr>
              <a:t>1</a:t>
            </a:r>
            <a:r>
              <a:rPr>
                <a:solidFill>
                  <a:srgbClr val="000000"/>
                </a:solidFill>
              </a:rPr>
              <a:t>, </a:t>
            </a:r>
            <a:r>
              <a:rPr>
                <a:solidFill>
                  <a:srgbClr val="0432FF"/>
                </a:solidFill>
              </a:rPr>
              <a:t>2</a:t>
            </a:r>
            <a:r>
              <a:rPr>
                <a:solidFill>
                  <a:srgbClr val="000000"/>
                </a:solidFill>
              </a:rPr>
              <a:t>, </a:t>
            </a:r>
            <a:r>
              <a:rPr>
                <a:solidFill>
                  <a:srgbClr val="0432FF"/>
                </a:solidFill>
              </a:rPr>
              <a:t>3</a:t>
            </a:r>
            <a:r>
              <a:rPr>
                <a:solidFill>
                  <a:srgbClr val="000000"/>
                </a:solidFill>
              </a:rPr>
              <a:t>, </a:t>
            </a:r>
            <a:r>
              <a:rPr>
                <a:solidFill>
                  <a:srgbClr val="0432FF"/>
                </a:solidFill>
              </a:rPr>
              <a:t>4</a:t>
            </a:r>
            <a:r>
              <a:rPr>
                <a:solidFill>
                  <a:srgbClr val="000000"/>
                </a:solidFill>
              </a:rPr>
              <a:t>];</a:t>
            </a:r>
            <a:endParaRPr>
              <a:solidFill>
                <a:srgbClr val="000000"/>
              </a:solidFill>
            </a:endParaRPr>
          </a:p>
          <a:p>
            <a:pPr algn="l" defTabSz="457200">
              <a:defRPr sz="1800">
                <a:solidFill>
                  <a:srgbClr val="458383"/>
                </a:solidFill>
                <a:latin typeface="Courier"/>
                <a:ea typeface="Courier"/>
                <a:cs typeface="Courier"/>
                <a:sym typeface="Courier"/>
              </a:defRPr>
            </a:pPr>
            <a:r>
              <a:rPr>
                <a:solidFill>
                  <a:srgbClr val="000000"/>
                </a:solidFill>
              </a:rPr>
              <a:t>  </a:t>
            </a:r>
            <a:r>
              <a:rPr b="1">
                <a:solidFill>
                  <a:srgbClr val="011480"/>
                </a:solidFill>
              </a:rPr>
              <a:t>for</a:t>
            </a:r>
            <a:r>
              <a:rPr>
                <a:solidFill>
                  <a:srgbClr val="000000"/>
                </a:solidFill>
              </a:rPr>
              <a:t>(</a:t>
            </a:r>
            <a:r>
              <a:rPr b="1">
                <a:solidFill>
                  <a:srgbClr val="011480"/>
                </a:solidFill>
              </a:rPr>
              <a:t>let </a:t>
            </a:r>
            <a:r>
              <a:t>studentID </a:t>
            </a:r>
            <a:r>
              <a:rPr b="1">
                <a:solidFill>
                  <a:srgbClr val="011480"/>
                </a:solidFill>
              </a:rPr>
              <a:t>of </a:t>
            </a:r>
            <a:r>
              <a:t>studentIDs</a:t>
            </a:r>
            <a:r>
              <a:rPr>
                <a:solidFill>
                  <a:srgbClr val="000000"/>
                </a:solidFill>
              </a:rPr>
              <a:t>){</a:t>
            </a:r>
            <a:endParaRPr>
              <a:solidFill>
                <a:srgbClr val="000000"/>
              </a:solidFill>
            </a:endParaRPr>
          </a:p>
          <a:p>
            <a:pPr algn="l" defTabSz="457200">
              <a:defRPr b="1" sz="1800">
                <a:solidFill>
                  <a:srgbClr val="018001"/>
                </a:solidFill>
                <a:latin typeface="Courier"/>
                <a:ea typeface="Courier"/>
                <a:cs typeface="Courier"/>
                <a:sym typeface="Courier"/>
              </a:defRPr>
            </a:pPr>
            <a:r>
              <a:rPr b="0">
                <a:solidFill>
                  <a:srgbClr val="000000"/>
                </a:solidFill>
              </a:rPr>
              <a:t>    </a:t>
            </a:r>
            <a:r>
              <a:rPr>
                <a:solidFill>
                  <a:srgbClr val="011480"/>
                </a:solidFill>
              </a:rPr>
              <a:t>const </a:t>
            </a:r>
            <a:r>
              <a:rPr b="0">
                <a:solidFill>
                  <a:srgbClr val="458383"/>
                </a:solidFill>
              </a:rPr>
              <a:t>response </a:t>
            </a:r>
            <a:r>
              <a:rPr b="0">
                <a:solidFill>
                  <a:srgbClr val="000000"/>
                </a:solidFill>
              </a:rPr>
              <a:t>= </a:t>
            </a:r>
            <a:r>
              <a:rPr>
                <a:solidFill>
                  <a:srgbClr val="011480"/>
                </a:solidFill>
              </a:rPr>
              <a:t>await </a:t>
            </a: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`https://rest-example.covey.town/transcripts/</a:t>
            </a:r>
            <a:r>
              <a:rPr b="0">
                <a:solidFill>
                  <a:srgbClr val="000000"/>
                </a:solidFill>
              </a:rPr>
              <a:t>${</a:t>
            </a:r>
            <a:r>
              <a:rPr b="0">
                <a:solidFill>
                  <a:srgbClr val="458383"/>
                </a:solidFill>
              </a:rPr>
              <a:t>studentID</a:t>
            </a:r>
            <a:r>
              <a:rPr b="0">
                <a:solidFill>
                  <a:srgbClr val="000000"/>
                </a:solidFill>
              </a:rPr>
              <a:t>}</a:t>
            </a:r>
            <a:r>
              <a:t>`</a:t>
            </a:r>
            <a:r>
              <a:rPr b="0">
                <a:solidFill>
                  <a:srgbClr val="000000"/>
                </a:solidFill>
              </a:rPr>
              <a:t>);</a:t>
            </a:r>
            <a:endParaRPr b="0">
              <a:solidFill>
                <a:srgbClr val="000000"/>
              </a:solidFill>
            </a:endParaRPr>
          </a:p>
          <a:p>
            <a:pPr algn="l" defTabSz="457200">
              <a:defRPr sz="1800">
                <a:solidFill>
                  <a:srgbClr val="000000"/>
                </a:solidFill>
                <a:latin typeface="Courier"/>
                <a:ea typeface="Courier"/>
                <a:cs typeface="Courier"/>
                <a:sym typeface="Courier"/>
              </a:defRPr>
            </a:pPr>
            <a:r>
              <a:t>    </a:t>
            </a:r>
            <a:r>
              <a:rPr b="1">
                <a:solidFill>
                  <a:srgbClr val="011480"/>
                </a:solidFill>
              </a:rPr>
              <a:t>await </a:t>
            </a:r>
            <a:r>
              <a:t>fsPromises.</a:t>
            </a:r>
            <a:r>
              <a:rPr i="1"/>
              <a:t>writeFile</a:t>
            </a:r>
            <a:r>
              <a:t>(</a:t>
            </a:r>
            <a:r>
              <a:rPr b="1">
                <a:solidFill>
                  <a:srgbClr val="018001"/>
                </a:solidFill>
              </a:rPr>
              <a:t>`transcript-</a:t>
            </a:r>
            <a:r>
              <a:t>${</a:t>
            </a:r>
            <a:r>
              <a:rPr>
                <a:solidFill>
                  <a:srgbClr val="458383"/>
                </a:solidFill>
              </a:rPr>
              <a:t>response</a:t>
            </a:r>
            <a:r>
              <a:t>.</a:t>
            </a:r>
            <a:r>
              <a:rPr b="1">
                <a:solidFill>
                  <a:srgbClr val="66187A"/>
                </a:solidFill>
              </a:rPr>
              <a:t>data</a:t>
            </a:r>
            <a:r>
              <a:t>.</a:t>
            </a:r>
            <a:r>
              <a:rPr b="1">
                <a:solidFill>
                  <a:srgbClr val="66187A"/>
                </a:solidFill>
              </a:rPr>
              <a:t>student</a:t>
            </a:r>
            <a:r>
              <a:t>.</a:t>
            </a:r>
            <a:r>
              <a:rPr b="1">
                <a:solidFill>
                  <a:srgbClr val="66187A"/>
                </a:solidFill>
              </a:rPr>
              <a:t>studentID</a:t>
            </a:r>
            <a:r>
              <a:t>}</a:t>
            </a:r>
            <a:r>
              <a:rPr b="1">
                <a:solidFill>
                  <a:srgbClr val="018001"/>
                </a:solidFill>
              </a:rPr>
              <a:t>.json`</a:t>
            </a:r>
            <a:r>
              <a:t>, </a:t>
            </a:r>
            <a:r>
              <a:rPr b="1" i="1">
                <a:solidFill>
                  <a:srgbClr val="66187A"/>
                </a:solidFill>
              </a:rPr>
              <a:t>JSON</a:t>
            </a:r>
            <a:r>
              <a:t>.</a:t>
            </a:r>
            <a:r>
              <a:rPr>
                <a:solidFill>
                  <a:srgbClr val="7A7A43"/>
                </a:solidFill>
              </a:rPr>
              <a:t>stringify</a:t>
            </a:r>
            <a:r>
              <a:t>(</a:t>
            </a:r>
            <a:r>
              <a:rPr>
                <a:solidFill>
                  <a:srgbClr val="458383"/>
                </a:solidFill>
              </a:rPr>
              <a:t>response</a:t>
            </a:r>
            <a:r>
              <a:t>.</a:t>
            </a:r>
            <a:r>
              <a:rPr b="1">
                <a:solidFill>
                  <a:srgbClr val="66187A"/>
                </a:solidFill>
              </a:rPr>
              <a:t>data</a:t>
            </a:r>
            <a:r>
              <a:t>))</a:t>
            </a:r>
          </a:p>
          <a:p>
            <a:pPr algn="l" defTabSz="457200">
              <a:defRPr sz="1800">
                <a:solidFill>
                  <a:srgbClr val="000000"/>
                </a:solidFill>
                <a:latin typeface="Courier"/>
                <a:ea typeface="Courier"/>
                <a:cs typeface="Courier"/>
                <a:sym typeface="Courier"/>
              </a:defRPr>
            </a:pPr>
            <a:r>
              <a:t>  }</a:t>
            </a:r>
          </a:p>
          <a:p>
            <a:pPr algn="l" defTabSz="457200">
              <a:defRPr sz="1800">
                <a:solidFill>
                  <a:srgbClr val="458383"/>
                </a:solidFill>
                <a:latin typeface="Courier"/>
                <a:ea typeface="Courier"/>
                <a:cs typeface="Courier"/>
                <a:sym typeface="Courier"/>
              </a:defRPr>
            </a:pPr>
            <a:r>
              <a:rPr>
                <a:solidFill>
                  <a:srgbClr val="000000"/>
                </a:solidFill>
              </a:rPr>
              <a:t>  </a:t>
            </a:r>
            <a:r>
              <a:rPr b="1">
                <a:solidFill>
                  <a:srgbClr val="011480"/>
                </a:solidFill>
              </a:rPr>
              <a:t>let </a:t>
            </a:r>
            <a:r>
              <a:t>totalSize </a:t>
            </a:r>
            <a:r>
              <a:rPr>
                <a:solidFill>
                  <a:srgbClr val="000000"/>
                </a:solidFill>
              </a:rPr>
              <a:t>= </a:t>
            </a:r>
            <a:r>
              <a:rPr>
                <a:solidFill>
                  <a:srgbClr val="0432FF"/>
                </a:solidFill>
              </a:rPr>
              <a:t>0</a:t>
            </a:r>
            <a:r>
              <a:rPr>
                <a:solidFill>
                  <a:srgbClr val="000000"/>
                </a:solidFill>
              </a:rPr>
              <a:t>;</a:t>
            </a:r>
            <a:endParaRPr>
              <a:solidFill>
                <a:srgbClr val="000000"/>
              </a:solidFill>
            </a:endParaRPr>
          </a:p>
          <a:p>
            <a:pPr algn="l" defTabSz="457200">
              <a:defRPr sz="1800">
                <a:solidFill>
                  <a:srgbClr val="458383"/>
                </a:solidFill>
                <a:latin typeface="Courier"/>
                <a:ea typeface="Courier"/>
                <a:cs typeface="Courier"/>
                <a:sym typeface="Courier"/>
              </a:defRPr>
            </a:pPr>
            <a:r>
              <a:rPr>
                <a:solidFill>
                  <a:srgbClr val="000000"/>
                </a:solidFill>
              </a:rPr>
              <a:t>  </a:t>
            </a:r>
            <a:r>
              <a:rPr b="1">
                <a:solidFill>
                  <a:srgbClr val="011480"/>
                </a:solidFill>
              </a:rPr>
              <a:t>for</a:t>
            </a:r>
            <a:r>
              <a:rPr>
                <a:solidFill>
                  <a:srgbClr val="000000"/>
                </a:solidFill>
              </a:rPr>
              <a:t>(</a:t>
            </a:r>
            <a:r>
              <a:rPr b="1">
                <a:solidFill>
                  <a:srgbClr val="011480"/>
                </a:solidFill>
              </a:rPr>
              <a:t>let </a:t>
            </a:r>
            <a:r>
              <a:t>studentID </a:t>
            </a:r>
            <a:r>
              <a:rPr b="1">
                <a:solidFill>
                  <a:srgbClr val="011480"/>
                </a:solidFill>
              </a:rPr>
              <a:t>of </a:t>
            </a:r>
            <a:r>
              <a:t>studentIDs</a:t>
            </a:r>
            <a:r>
              <a:rPr>
                <a:solidFill>
                  <a:srgbClr val="000000"/>
                </a:solidFill>
              </a:rPr>
              <a:t>){</a:t>
            </a:r>
            <a:endParaRPr>
              <a:solidFill>
                <a:srgbClr val="000000"/>
              </a:solidFill>
            </a:endParaRPr>
          </a:p>
          <a:p>
            <a:pPr algn="l" defTabSz="457200">
              <a:defRPr b="1" sz="1800">
                <a:solidFill>
                  <a:srgbClr val="000000"/>
                </a:solidFill>
                <a:latin typeface="Courier"/>
                <a:ea typeface="Courier"/>
                <a:cs typeface="Courier"/>
                <a:sym typeface="Courier"/>
              </a:defRPr>
            </a:pPr>
            <a:r>
              <a:rPr b="0"/>
              <a:t>    </a:t>
            </a:r>
            <a:r>
              <a:rPr>
                <a:solidFill>
                  <a:srgbClr val="011480"/>
                </a:solidFill>
              </a:rPr>
              <a:t>const </a:t>
            </a:r>
            <a:r>
              <a:rPr b="0">
                <a:solidFill>
                  <a:srgbClr val="458383"/>
                </a:solidFill>
              </a:rPr>
              <a:t>stats </a:t>
            </a:r>
            <a:r>
              <a:rPr b="0"/>
              <a:t>= </a:t>
            </a:r>
            <a:r>
              <a:rPr>
                <a:solidFill>
                  <a:srgbClr val="011480"/>
                </a:solidFill>
              </a:rPr>
              <a:t>await </a:t>
            </a:r>
            <a:r>
              <a:rPr b="0"/>
              <a:t>fsPromises.</a:t>
            </a:r>
            <a:r>
              <a:rPr b="0" i="1"/>
              <a:t>stat</a:t>
            </a:r>
            <a:r>
              <a:rPr b="0"/>
              <a:t>(</a:t>
            </a:r>
            <a:r>
              <a:rPr>
                <a:solidFill>
                  <a:srgbClr val="018001"/>
                </a:solidFill>
              </a:rPr>
              <a:t>`transcript-</a:t>
            </a:r>
            <a:r>
              <a:rPr b="0"/>
              <a:t>${</a:t>
            </a:r>
            <a:r>
              <a:rPr b="0">
                <a:solidFill>
                  <a:srgbClr val="458383"/>
                </a:solidFill>
              </a:rPr>
              <a:t>studentID</a:t>
            </a:r>
            <a:r>
              <a:rPr b="0"/>
              <a:t>}</a:t>
            </a:r>
            <a:r>
              <a:rPr>
                <a:solidFill>
                  <a:srgbClr val="018001"/>
                </a:solidFill>
              </a:rPr>
              <a:t>.json`</a:t>
            </a:r>
            <a:r>
              <a:rPr b="0"/>
              <a:t>);</a:t>
            </a:r>
            <a:endParaRPr b="0"/>
          </a:p>
          <a:p>
            <a:pPr algn="l" defTabSz="457200">
              <a:defRPr sz="1800">
                <a:solidFill>
                  <a:srgbClr val="458383"/>
                </a:solidFill>
                <a:latin typeface="Courier"/>
                <a:ea typeface="Courier"/>
                <a:cs typeface="Courier"/>
                <a:sym typeface="Courier"/>
              </a:defRPr>
            </a:pPr>
            <a:r>
              <a:rPr>
                <a:solidFill>
                  <a:srgbClr val="000000"/>
                </a:solidFill>
              </a:rPr>
              <a:t>    </a:t>
            </a:r>
            <a:r>
              <a:t>totalSize </a:t>
            </a:r>
            <a:r>
              <a:rPr>
                <a:solidFill>
                  <a:srgbClr val="000000"/>
                </a:solidFill>
              </a:rPr>
              <a:t>+= </a:t>
            </a:r>
            <a:r>
              <a:t>stats</a:t>
            </a:r>
            <a:r>
              <a:rPr>
                <a:solidFill>
                  <a:srgbClr val="000000"/>
                </a:solidFill>
              </a:rPr>
              <a:t>.</a:t>
            </a:r>
            <a:r>
              <a:rPr b="1">
                <a:solidFill>
                  <a:srgbClr val="66187A"/>
                </a:solidFill>
              </a:rPr>
              <a:t>size</a:t>
            </a:r>
            <a:r>
              <a:rPr>
                <a:solidFill>
                  <a:srgbClr val="000000"/>
                </a:solidFill>
              </a:rPr>
              <a:t>;</a:t>
            </a:r>
            <a:endParaRPr>
              <a:solidFill>
                <a:srgbClr val="000000"/>
              </a:solidFill>
            </a:endParaRPr>
          </a:p>
          <a:p>
            <a:pPr algn="l" defTabSz="457200">
              <a:defRPr sz="1800">
                <a:solidFill>
                  <a:srgbClr val="000000"/>
                </a:solidFill>
                <a:latin typeface="Courier"/>
                <a:ea typeface="Courier"/>
                <a:cs typeface="Courier"/>
                <a:sym typeface="Courier"/>
              </a:defRPr>
            </a:pPr>
            <a:r>
              <a:t>  }</a:t>
            </a:r>
          </a:p>
          <a:p>
            <a:pPr algn="l" defTabSz="457200">
              <a:defRPr b="1" sz="18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`Finished calculating size: </a:t>
            </a:r>
            <a:r>
              <a:rPr b="0">
                <a:solidFill>
                  <a:srgbClr val="000000"/>
                </a:solidFill>
              </a:rPr>
              <a:t>${</a:t>
            </a:r>
            <a:r>
              <a:rPr b="0">
                <a:solidFill>
                  <a:srgbClr val="458383"/>
                </a:solidFill>
              </a:rPr>
              <a:t>totalSize</a:t>
            </a:r>
            <a:r>
              <a:rPr b="0">
                <a:solidFill>
                  <a:srgbClr val="000000"/>
                </a:solidFill>
              </a:rPr>
              <a:t>}</a:t>
            </a:r>
            <a:r>
              <a:t>`</a:t>
            </a:r>
            <a:r>
              <a:rPr b="0">
                <a:solidFill>
                  <a:srgbClr val="000000"/>
                </a:solidFill>
              </a:rPr>
              <a:t>);</a:t>
            </a:r>
            <a:endParaRPr b="0">
              <a:solidFill>
                <a:srgbClr val="000000"/>
              </a:solidFill>
            </a:endParaRPr>
          </a:p>
          <a:p>
            <a:pPr algn="l" defTabSz="457200">
              <a:defRPr sz="1800">
                <a:solidFill>
                  <a:srgbClr val="000000"/>
                </a:solidFill>
                <a:latin typeface="Courier"/>
                <a:ea typeface="Courier"/>
                <a:cs typeface="Courier"/>
                <a:sym typeface="Courier"/>
              </a:defRPr>
            </a:pPr>
            <a:r>
              <a:t>}</a:t>
            </a:r>
          </a:p>
        </p:txBody>
      </p:sp>
      <p:sp>
        <p:nvSpPr>
          <p:cNvPr id="620" name="Running time:…"/>
          <p:cNvSpPr txBox="1"/>
          <p:nvPr/>
        </p:nvSpPr>
        <p:spPr>
          <a:xfrm>
            <a:off x="19930313" y="10137049"/>
            <a:ext cx="4458200" cy="15161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Running time:</a:t>
            </a:r>
          </a:p>
          <a:p>
            <a:pPr algn="l"/>
            <a:r>
              <a:t>2.2 sec</a:t>
            </a:r>
          </a:p>
          <a:p>
            <a:pPr algn="l">
              <a:defRPr sz="2200"/>
            </a:pPr>
            <a:r>
              <a:t>This is what we mean by “your code can become synchronous”</a:t>
            </a:r>
          </a:p>
        </p:txBody>
      </p:sp>
      <p:sp>
        <p:nvSpPr>
          <p:cNvPr id="621" name="Running time:…"/>
          <p:cNvSpPr txBox="1"/>
          <p:nvPr/>
        </p:nvSpPr>
        <p:spPr>
          <a:xfrm>
            <a:off x="19929399" y="5570901"/>
            <a:ext cx="2000403" cy="8296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Running time:</a:t>
            </a:r>
          </a:p>
          <a:p>
            <a:pPr algn="l"/>
            <a:r>
              <a:t>1.5 sec</a:t>
            </a:r>
          </a:p>
        </p:txBody>
      </p:sp>
      <p:sp>
        <p:nvSpPr>
          <p:cNvPr id="622" name="The code we’ve seen on past slides:"/>
          <p:cNvSpPr txBox="1"/>
          <p:nvPr/>
        </p:nvSpPr>
        <p:spPr>
          <a:xfrm>
            <a:off x="3220516" y="3584205"/>
            <a:ext cx="5065168"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The code we’ve seen on past slides:</a:t>
            </a:r>
          </a:p>
        </p:txBody>
      </p:sp>
      <p:sp>
        <p:nvSpPr>
          <p:cNvPr id="623" name="This does something different:"/>
          <p:cNvSpPr txBox="1"/>
          <p:nvPr/>
        </p:nvSpPr>
        <p:spPr>
          <a:xfrm>
            <a:off x="3637483" y="8357886"/>
            <a:ext cx="4231234"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This does something different:</a:t>
            </a:r>
          </a:p>
        </p:txBody>
      </p:sp>
      <p:grpSp>
        <p:nvGrpSpPr>
          <p:cNvPr id="626" name="Group"/>
          <p:cNvGrpSpPr/>
          <p:nvPr/>
        </p:nvGrpSpPr>
        <p:grpSpPr>
          <a:xfrm>
            <a:off x="1800657" y="4587570"/>
            <a:ext cx="18036142" cy="1871929"/>
            <a:chOff x="0" y="783132"/>
            <a:chExt cx="18036140" cy="1871928"/>
          </a:xfrm>
        </p:grpSpPr>
        <p:sp>
          <p:nvSpPr>
            <p:cNvPr id="624" name="For each student: make an async handler to fetch their transcript and save it"/>
            <p:cNvSpPr/>
            <p:nvPr/>
          </p:nvSpPr>
          <p:spPr>
            <a:xfrm>
              <a:off x="0" y="783132"/>
              <a:ext cx="355921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solidFill>
                    <a:schemeClr val="accent5">
                      <a:hueOff val="-82419"/>
                      <a:satOff val="-9513"/>
                      <a:lumOff val="-16343"/>
                    </a:schemeClr>
                  </a:solidFill>
                </a:defRPr>
              </a:lvl1pPr>
            </a:lstStyle>
            <a:p>
              <a:pPr/>
              <a:r>
                <a:t>For each student: make an async handler to fetch their transcript and save it</a:t>
              </a:r>
            </a:p>
          </p:txBody>
        </p:sp>
        <p:sp>
          <p:nvSpPr>
            <p:cNvPr id="625" name="Callout"/>
            <p:cNvSpPr/>
            <p:nvPr/>
          </p:nvSpPr>
          <p:spPr>
            <a:xfrm rot="16200000">
              <a:off x="9395576" y="-5985504"/>
              <a:ext cx="1395016" cy="158861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8493" y="134"/>
                  </a:lnTo>
                  <a:lnTo>
                    <a:pt x="965" y="134"/>
                  </a:lnTo>
                  <a:cubicBezTo>
                    <a:pt x="433" y="134"/>
                    <a:pt x="0" y="172"/>
                    <a:pt x="0" y="219"/>
                  </a:cubicBezTo>
                  <a:lnTo>
                    <a:pt x="0" y="21515"/>
                  </a:lnTo>
                  <a:cubicBezTo>
                    <a:pt x="0" y="21562"/>
                    <a:pt x="433" y="21600"/>
                    <a:pt x="965" y="21600"/>
                  </a:cubicBezTo>
                  <a:lnTo>
                    <a:pt x="17600" y="21600"/>
                  </a:lnTo>
                  <a:cubicBezTo>
                    <a:pt x="18131" y="21600"/>
                    <a:pt x="18564" y="21562"/>
                    <a:pt x="18564" y="21515"/>
                  </a:cubicBezTo>
                  <a:lnTo>
                    <a:pt x="18564" y="412"/>
                  </a:lnTo>
                  <a:lnTo>
                    <a:pt x="21600" y="0"/>
                  </a:lnTo>
                  <a:close/>
                </a:path>
              </a:pathLst>
            </a:custGeom>
            <a:noFill/>
            <a:ln w="76200" cap="flat">
              <a:solidFill>
                <a:srgbClr val="FF0000"/>
              </a:solidFill>
              <a:prstDash val="solid"/>
              <a:round/>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grpSp>
        <p:nvGrpSpPr>
          <p:cNvPr id="629" name="Group"/>
          <p:cNvGrpSpPr/>
          <p:nvPr/>
        </p:nvGrpSpPr>
        <p:grpSpPr>
          <a:xfrm>
            <a:off x="505257" y="8632831"/>
            <a:ext cx="19331542" cy="2189429"/>
            <a:chOff x="0" y="783132"/>
            <a:chExt cx="19331540" cy="2189428"/>
          </a:xfrm>
        </p:grpSpPr>
        <p:sp>
          <p:nvSpPr>
            <p:cNvPr id="627" name="For each student: wait to fetch their transcript, then wait to write it, then go on to the next student"/>
            <p:cNvSpPr/>
            <p:nvPr/>
          </p:nvSpPr>
          <p:spPr>
            <a:xfrm>
              <a:off x="0" y="783132"/>
              <a:ext cx="355921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solidFill>
                    <a:schemeClr val="accent5">
                      <a:hueOff val="-82419"/>
                      <a:satOff val="-9513"/>
                      <a:lumOff val="-16343"/>
                    </a:schemeClr>
                  </a:solidFill>
                </a:defRPr>
              </a:lvl1pPr>
            </a:lstStyle>
            <a:p>
              <a:pPr/>
              <a:r>
                <a:t>For each student: wait to fetch their transcript, then wait to write it, then go on to the next student</a:t>
              </a:r>
            </a:p>
          </p:txBody>
        </p:sp>
        <p:sp>
          <p:nvSpPr>
            <p:cNvPr id="628" name="Callout"/>
            <p:cNvSpPr/>
            <p:nvPr/>
          </p:nvSpPr>
          <p:spPr>
            <a:xfrm rot="16200000">
              <a:off x="10690976" y="-5668004"/>
              <a:ext cx="1395016" cy="158861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8493" y="134"/>
                  </a:lnTo>
                  <a:lnTo>
                    <a:pt x="965" y="134"/>
                  </a:lnTo>
                  <a:cubicBezTo>
                    <a:pt x="433" y="134"/>
                    <a:pt x="0" y="172"/>
                    <a:pt x="0" y="219"/>
                  </a:cubicBezTo>
                  <a:lnTo>
                    <a:pt x="0" y="21515"/>
                  </a:lnTo>
                  <a:cubicBezTo>
                    <a:pt x="0" y="21562"/>
                    <a:pt x="433" y="21600"/>
                    <a:pt x="965" y="21600"/>
                  </a:cubicBezTo>
                  <a:lnTo>
                    <a:pt x="17600" y="21600"/>
                  </a:lnTo>
                  <a:cubicBezTo>
                    <a:pt x="18131" y="21600"/>
                    <a:pt x="18564" y="21562"/>
                    <a:pt x="18564" y="21515"/>
                  </a:cubicBezTo>
                  <a:lnTo>
                    <a:pt x="18564" y="412"/>
                  </a:lnTo>
                  <a:lnTo>
                    <a:pt x="21600" y="0"/>
                  </a:lnTo>
                  <a:close/>
                </a:path>
              </a:pathLst>
            </a:custGeom>
            <a:noFill/>
            <a:ln w="76200" cap="flat">
              <a:solidFill>
                <a:srgbClr val="FF0000"/>
              </a:solidFill>
              <a:prstDash val="solid"/>
              <a:round/>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p>
          </p:txBody>
        </p:sp>
      </p:grpSp>
      <p:sp>
        <p:nvSpPr>
          <p:cNvPr id="630" name="Dingbat Check"/>
          <p:cNvSpPr/>
          <p:nvPr/>
        </p:nvSpPr>
        <p:spPr>
          <a:xfrm>
            <a:off x="19504128" y="3913123"/>
            <a:ext cx="585695" cy="556563"/>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chemeClr val="accent3">
              <a:hueOff val="362282"/>
              <a:satOff val="31803"/>
              <a:lumOff val="-18242"/>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631" name="Dingbat X"/>
          <p:cNvSpPr/>
          <p:nvPr/>
        </p:nvSpPr>
        <p:spPr>
          <a:xfrm>
            <a:off x="19504128" y="8525444"/>
            <a:ext cx="585695" cy="692097"/>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chemeClr val="accent5">
              <a:lumOff val="-29866"/>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6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6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1" grpId="3"/>
      <p:bldP build="whole" bldLvl="1" animBg="1" rev="0" advAuto="0" spid="629" grpId="2"/>
      <p:bldP build="whole" bldLvl="1" animBg="1" rev="0" advAuto="0" spid="626" grpId="1"/>
      <p:bldP build="whole" bldLvl="1" animBg="1" rev="0" advAuto="0" spid="620" grpId="4"/>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5" name="Async/Await Programming Activity"/>
          <p:cNvSpPr txBox="1"/>
          <p:nvPr>
            <p:ph type="title"/>
          </p:nvPr>
        </p:nvSpPr>
        <p:spPr>
          <a:prstGeom prst="rect">
            <a:avLst/>
          </a:prstGeom>
        </p:spPr>
        <p:txBody>
          <a:bodyPr/>
          <a:lstStyle/>
          <a:p>
            <a:pPr/>
            <a:r>
              <a:t>Async/Await Programming Activity</a:t>
            </a:r>
          </a:p>
        </p:txBody>
      </p:sp>
      <p:sp>
        <p:nvSpPr>
          <p:cNvPr id="636" name="Transcript Server: Create a student, then update their"/>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Transcript Server: Create a student, then update their </a:t>
            </a:r>
          </a:p>
        </p:txBody>
      </p:sp>
      <p:sp>
        <p:nvSpPr>
          <p:cNvPr id="637" name="Create a new student in the transcript server  then……"/>
          <p:cNvSpPr txBox="1"/>
          <p:nvPr>
            <p:ph type="body" idx="1"/>
          </p:nvPr>
        </p:nvSpPr>
        <p:spPr>
          <a:prstGeom prst="rect">
            <a:avLst/>
          </a:prstGeom>
        </p:spPr>
        <p:txBody>
          <a:bodyPr/>
          <a:lstStyle/>
          <a:p>
            <a:pPr marL="265429" indent="-265429" defTabSz="2316421">
              <a:spcBef>
                <a:spcPts val="4200"/>
              </a:spcBef>
              <a:buSzPct val="100000"/>
              <a:buAutoNum type="arabicPeriod" startAt="1"/>
              <a:defRPr sz="4560"/>
            </a:pPr>
            <a:r>
              <a:t>Create a new student in the transcript server</a:t>
            </a:r>
            <a:br/>
            <a:br/>
            <a:r>
              <a:t>then…</a:t>
            </a:r>
          </a:p>
          <a:p>
            <a:pPr marL="265429" indent="-265429" defTabSz="2316421">
              <a:spcBef>
                <a:spcPts val="4200"/>
              </a:spcBef>
              <a:buSzPct val="100000"/>
              <a:buAutoNum type="arabicPeriod" startAt="1"/>
              <a:defRPr sz="4560"/>
            </a:pPr>
            <a:r>
              <a:t>Assign several grades for that student</a:t>
            </a:r>
            <a:br/>
            <a:br/>
            <a:r>
              <a:t>then…</a:t>
            </a:r>
          </a:p>
          <a:p>
            <a:pPr marL="265429" indent="-265429" defTabSz="2316421">
              <a:spcBef>
                <a:spcPts val="4200"/>
              </a:spcBef>
              <a:buSzPct val="100000"/>
              <a:buAutoNum type="arabicPeriod" startAt="1"/>
              <a:defRPr sz="4560"/>
            </a:pPr>
            <a:r>
              <a:t>Fetch the transcript for that student</a:t>
            </a:r>
            <a:br/>
            <a:br/>
            <a:br/>
            <a:r>
              <a:t>If you finish with time to spare, try to make different variants: make a lot of requests concurrently vs making the requests synchronously (waiting between each request)</a:t>
            </a:r>
          </a:p>
        </p:txBody>
      </p:sp>
      <p:sp>
        <p:nvSpPr>
          <p:cNvPr id="638" name="axios.post('https://rest-example.covey.town/transcripts', {name: ‘Breakout Group 0’})"/>
          <p:cNvSpPr txBox="1"/>
          <p:nvPr/>
        </p:nvSpPr>
        <p:spPr>
          <a:xfrm>
            <a:off x="1791437" y="5086349"/>
            <a:ext cx="13718215"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b="1" sz="2100">
                <a:solidFill>
                  <a:srgbClr val="018001"/>
                </a:solidFill>
                <a:latin typeface="Courier"/>
                <a:ea typeface="Courier"/>
                <a:cs typeface="Courier"/>
                <a:sym typeface="Courier"/>
              </a:defRPr>
            </a:pPr>
            <a:r>
              <a:rPr i="1">
                <a:solidFill>
                  <a:srgbClr val="66187A"/>
                </a:solidFill>
              </a:rPr>
              <a:t>axios</a:t>
            </a:r>
            <a:r>
              <a:rPr b="0">
                <a:solidFill>
                  <a:srgbClr val="000000"/>
                </a:solidFill>
              </a:rPr>
              <a:t>.</a:t>
            </a:r>
            <a:r>
              <a:rPr b="0">
                <a:solidFill>
                  <a:srgbClr val="7A7A43"/>
                </a:solidFill>
              </a:rPr>
              <a:t>post</a:t>
            </a:r>
            <a:r>
              <a:rPr b="0">
                <a:solidFill>
                  <a:srgbClr val="000000"/>
                </a:solidFill>
              </a:rPr>
              <a:t>(</a:t>
            </a:r>
            <a:r>
              <a:t>'https://rest-example.covey.town/transcripts'</a:t>
            </a:r>
            <a:r>
              <a:rPr b="0">
                <a:solidFill>
                  <a:srgbClr val="000000"/>
                </a:solidFill>
              </a:rPr>
              <a:t>, {</a:t>
            </a:r>
            <a:r>
              <a:rPr>
                <a:solidFill>
                  <a:srgbClr val="66187A"/>
                </a:solidFill>
              </a:rPr>
              <a:t>name</a:t>
            </a:r>
            <a:r>
              <a:rPr b="0">
                <a:solidFill>
                  <a:srgbClr val="000000"/>
                </a:solidFill>
              </a:rPr>
              <a:t>: </a:t>
            </a:r>
            <a:r>
              <a:t>‘Breakout Group 0’</a:t>
            </a:r>
            <a:r>
              <a:rPr b="0">
                <a:solidFill>
                  <a:srgbClr val="000000"/>
                </a:solidFill>
              </a:rPr>
              <a:t>})</a:t>
            </a:r>
          </a:p>
        </p:txBody>
      </p:sp>
      <p:sp>
        <p:nvSpPr>
          <p:cNvPr id="639" name="axios.post(`https://rest-example.covey.town/transcripts/${studentID}/${course}`,{grade: theGrade}))"/>
          <p:cNvSpPr txBox="1"/>
          <p:nvPr/>
        </p:nvSpPr>
        <p:spPr>
          <a:xfrm>
            <a:off x="1552339" y="7556500"/>
            <a:ext cx="15958859"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b="1" sz="2100">
                <a:solidFill>
                  <a:srgbClr val="018001"/>
                </a:solidFill>
                <a:latin typeface="Courier"/>
                <a:ea typeface="Courier"/>
                <a:cs typeface="Courier"/>
                <a:sym typeface="Courier"/>
              </a:defRPr>
            </a:pPr>
            <a:r>
              <a:rPr i="1">
                <a:solidFill>
                  <a:srgbClr val="66187A"/>
                </a:solidFill>
              </a:rPr>
              <a:t>axios</a:t>
            </a:r>
            <a:r>
              <a:rPr b="0">
                <a:solidFill>
                  <a:srgbClr val="000000"/>
                </a:solidFill>
              </a:rPr>
              <a:t>.</a:t>
            </a:r>
            <a:r>
              <a:rPr b="0">
                <a:solidFill>
                  <a:srgbClr val="7A7A43"/>
                </a:solidFill>
              </a:rPr>
              <a:t>post</a:t>
            </a:r>
            <a:r>
              <a:rPr b="0">
                <a:solidFill>
                  <a:srgbClr val="000000"/>
                </a:solidFill>
              </a:rPr>
              <a:t>(</a:t>
            </a:r>
            <a:r>
              <a:t>`https://rest-example.covey.town/transcripts/</a:t>
            </a:r>
            <a:r>
              <a:rPr b="0">
                <a:solidFill>
                  <a:srgbClr val="000000"/>
                </a:solidFill>
              </a:rPr>
              <a:t>${</a:t>
            </a:r>
            <a:r>
              <a:rPr b="0">
                <a:solidFill>
                  <a:srgbClr val="458383"/>
                </a:solidFill>
              </a:rPr>
              <a:t>studentID</a:t>
            </a:r>
            <a:r>
              <a:rPr b="0">
                <a:solidFill>
                  <a:srgbClr val="000000"/>
                </a:solidFill>
              </a:rPr>
              <a:t>}</a:t>
            </a:r>
            <a:r>
              <a:t>/</a:t>
            </a:r>
            <a:r>
              <a:rPr b="0">
                <a:solidFill>
                  <a:srgbClr val="000000"/>
                </a:solidFill>
              </a:rPr>
              <a:t>${</a:t>
            </a:r>
            <a:r>
              <a:rPr b="0">
                <a:solidFill>
                  <a:srgbClr val="458383"/>
                </a:solidFill>
              </a:rPr>
              <a:t>course</a:t>
            </a:r>
            <a:r>
              <a:rPr b="0">
                <a:solidFill>
                  <a:srgbClr val="000000"/>
                </a:solidFill>
              </a:rPr>
              <a:t>}</a:t>
            </a:r>
            <a:r>
              <a:t>`</a:t>
            </a:r>
            <a:r>
              <a:rPr b="0">
                <a:solidFill>
                  <a:srgbClr val="000000"/>
                </a:solidFill>
              </a:rPr>
              <a:t>,{</a:t>
            </a:r>
            <a:r>
              <a:rPr>
                <a:solidFill>
                  <a:srgbClr val="66187A"/>
                </a:solidFill>
              </a:rPr>
              <a:t>grade</a:t>
            </a:r>
            <a:r>
              <a:rPr b="0">
                <a:solidFill>
                  <a:srgbClr val="000000"/>
                </a:solidFill>
              </a:rPr>
              <a:t>: </a:t>
            </a:r>
            <a:r>
              <a:rPr b="0">
                <a:solidFill>
                  <a:srgbClr val="458383"/>
                </a:solidFill>
              </a:rPr>
              <a:t>theGrade</a:t>
            </a:r>
            <a:r>
              <a:rPr b="0">
                <a:solidFill>
                  <a:srgbClr val="000000"/>
                </a:solidFill>
              </a:rPr>
              <a:t>}))</a:t>
            </a:r>
            <a:endParaRPr b="0">
              <a:solidFill>
                <a:srgbClr val="000000"/>
              </a:solidFill>
            </a:endParaRPr>
          </a:p>
        </p:txBody>
      </p:sp>
      <p:sp>
        <p:nvSpPr>
          <p:cNvPr id="640" name="axios.get(`https://rest-example.covey.town/transcripts/${studentID}`)"/>
          <p:cNvSpPr txBox="1"/>
          <p:nvPr/>
        </p:nvSpPr>
        <p:spPr>
          <a:xfrm>
            <a:off x="1807923" y="10153650"/>
            <a:ext cx="11157478"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b="1" sz="2100">
                <a:solidFill>
                  <a:srgbClr val="018001"/>
                </a:solidFill>
                <a:latin typeface="Courier"/>
                <a:ea typeface="Courier"/>
                <a:cs typeface="Courier"/>
                <a:sym typeface="Courier"/>
              </a:defRPr>
            </a:pPr>
            <a:r>
              <a:rPr i="1">
                <a:solidFill>
                  <a:srgbClr val="66187A"/>
                </a:solidFill>
              </a:rPr>
              <a:t>axios</a:t>
            </a:r>
            <a:r>
              <a:rPr b="0">
                <a:solidFill>
                  <a:srgbClr val="000000"/>
                </a:solidFill>
              </a:rPr>
              <a:t>.</a:t>
            </a:r>
            <a:r>
              <a:rPr b="0">
                <a:solidFill>
                  <a:srgbClr val="7A7A43"/>
                </a:solidFill>
              </a:rPr>
              <a:t>get</a:t>
            </a:r>
            <a:r>
              <a:rPr b="0">
                <a:solidFill>
                  <a:srgbClr val="000000"/>
                </a:solidFill>
              </a:rPr>
              <a:t>(</a:t>
            </a:r>
            <a:r>
              <a:t>`https://rest-example.covey.town/transcripts/</a:t>
            </a:r>
            <a:r>
              <a:rPr b="0">
                <a:solidFill>
                  <a:srgbClr val="000000"/>
                </a:solidFill>
              </a:rPr>
              <a:t>${</a:t>
            </a:r>
            <a:r>
              <a:rPr b="0">
                <a:solidFill>
                  <a:srgbClr val="458383"/>
                </a:solidFill>
              </a:rPr>
              <a:t>studentID</a:t>
            </a:r>
            <a:r>
              <a:rPr b="0">
                <a:solidFill>
                  <a:srgbClr val="000000"/>
                </a:solidFill>
              </a:rPr>
              <a:t>}</a:t>
            </a:r>
            <a:r>
              <a:t>`</a:t>
            </a:r>
            <a:r>
              <a:rPr b="0">
                <a:solidFill>
                  <a:srgbClr val="000000"/>
                </a:solidFill>
              </a:rPr>
              <a:t>)</a:t>
            </a:r>
            <a:endParaRPr b="0">
              <a:solidFill>
                <a:srgbClr val="000000"/>
              </a:solidFill>
            </a:endParaRP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4" name="This work is licensed under a Creative Commons Attribution-ShareAlike license"/>
          <p:cNvSpPr txBox="1"/>
          <p:nvPr>
            <p:ph type="title"/>
          </p:nvPr>
        </p:nvSpPr>
        <p:spPr>
          <a:xfrm>
            <a:off x="1206500" y="1079500"/>
            <a:ext cx="21971000" cy="2055994"/>
          </a:xfrm>
          <a:prstGeom prst="rect">
            <a:avLst/>
          </a:prstGeom>
        </p:spPr>
        <p:txBody>
          <a:bodyPr/>
          <a:lstStyle>
            <a:lvl1pPr algn="ctr" defTabSz="2023821">
              <a:defRPr spc="-141" sz="7054"/>
            </a:lvl1pPr>
          </a:lstStyle>
          <a:p>
            <a:pPr/>
            <a:r>
              <a:t>This work is licensed under a Creative Commons Attribution-ShareAlike license</a:t>
            </a:r>
          </a:p>
        </p:txBody>
      </p:sp>
      <p:sp>
        <p:nvSpPr>
          <p:cNvPr id="645" name="This work is licensed under the Creative Commons Attribution-ShareAlike 4.0 International License. To view a copy of this license, visit http://creativecommons.org/licenses/by-sa/4.0/…"/>
          <p:cNvSpPr txBox="1"/>
          <p:nvPr>
            <p:ph type="body" idx="1"/>
          </p:nvPr>
        </p:nvSpPr>
        <p:spPr>
          <a:prstGeom prst="rect">
            <a:avLst/>
          </a:prstGeom>
        </p:spPr>
        <p:txBody>
          <a:bodyPr/>
          <a:lstStyle/>
          <a:p>
            <a:pPr marL="458390" indent="-458390" defTabSz="542210">
              <a:lnSpc>
                <a:spcPct val="100000"/>
              </a:lnSpc>
              <a:spcBef>
                <a:spcPts val="1000"/>
              </a:spcBef>
              <a:buSzPct val="75000"/>
              <a:defRPr sz="3300">
                <a:latin typeface="Helvetica Light"/>
                <a:ea typeface="Helvetica Light"/>
                <a:cs typeface="Helvetica Light"/>
                <a:sym typeface="Helvetica Light"/>
              </a:defRPr>
            </a:pPr>
            <a:r>
              <a:t>This work is licensed under the Creative Commons Attribution-ShareAlike 4.0 International License. To view a copy of this license, visit </a:t>
            </a:r>
            <a:r>
              <a:rPr u="sng">
                <a:hlinkClick r:id="rId2" invalidUrl="" action="" tgtFrame="" tooltip="" history="1" highlightClick="0" endSnd="0"/>
              </a:rPr>
              <a:t>http://creativecommons.org/licenses/by-sa/4.0/</a:t>
            </a:r>
            <a:r>
              <a:t> </a:t>
            </a:r>
          </a:p>
          <a:p>
            <a:pPr marL="458390" indent="-458390" defTabSz="542210">
              <a:lnSpc>
                <a:spcPct val="100000"/>
              </a:lnSpc>
              <a:spcBef>
                <a:spcPts val="1000"/>
              </a:spcBef>
              <a:buSzPct val="75000"/>
              <a:defRPr sz="3300">
                <a:latin typeface="Helvetica Light"/>
                <a:ea typeface="Helvetica Light"/>
                <a:cs typeface="Helvetica Light"/>
                <a:sym typeface="Helvetica Light"/>
              </a:defRPr>
            </a:pPr>
            <a:r>
              <a:t>You are free to:</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Share — copy and redistribute the material in any medium or format</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Adapt — remix, transform, and build upon the material</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for any purpose, even commercially.</a:t>
            </a:r>
          </a:p>
          <a:p>
            <a:pPr marL="458390" indent="-458390" defTabSz="542210">
              <a:lnSpc>
                <a:spcPct val="100000"/>
              </a:lnSpc>
              <a:spcBef>
                <a:spcPts val="1000"/>
              </a:spcBef>
              <a:buSzPct val="75000"/>
              <a:defRPr sz="3300">
                <a:latin typeface="Helvetica Light"/>
                <a:ea typeface="Helvetica Light"/>
                <a:cs typeface="Helvetica Light"/>
                <a:sym typeface="Helvetica Light"/>
              </a:defRPr>
            </a:pPr>
            <a:r>
              <a:t>Under the following terms:</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Attribution — You must give appropriate credit, provide a link to the license, and indicate if changes were made. You may do so in any reasonable manner, but not in any way that suggests the licensor endorses you or your use. </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ShareAlike — If you remix, transform, or build upon the material, you must distribute your contributions under the same license as the original. </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No additional restrictions — You may not apply legal terms or technological measures that legally restrict others from doing anything the license permits.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Why Asynchronous?"/>
          <p:cNvSpPr txBox="1"/>
          <p:nvPr>
            <p:ph type="title"/>
          </p:nvPr>
        </p:nvSpPr>
        <p:spPr>
          <a:prstGeom prst="rect">
            <a:avLst/>
          </a:prstGeom>
        </p:spPr>
        <p:txBody>
          <a:bodyPr/>
          <a:lstStyle/>
          <a:p>
            <a:pPr/>
            <a:r>
              <a:t>Why Asynchronous?</a:t>
            </a:r>
          </a:p>
        </p:txBody>
      </p:sp>
      <p:sp>
        <p:nvSpPr>
          <p:cNvPr id="158" name="Slide Subtitle"/>
          <p:cNvSpPr txBox="1"/>
          <p:nvPr>
            <p:ph type="body" idx="21"/>
          </p:nvPr>
        </p:nvSpPr>
        <p:spPr>
          <a:prstGeom prst="rect">
            <a:avLst/>
          </a:prstGeom>
        </p:spPr>
        <p:txBody>
          <a:bodyPr/>
          <a:lstStyle/>
          <a:p>
            <a:pPr/>
          </a:p>
        </p:txBody>
      </p:sp>
      <p:sp>
        <p:nvSpPr>
          <p:cNvPr id="159" name="Maintain an interactive application while still doing stuff…"/>
          <p:cNvSpPr txBox="1"/>
          <p:nvPr>
            <p:ph type="body" idx="1"/>
          </p:nvPr>
        </p:nvSpPr>
        <p:spPr>
          <a:prstGeom prst="rect">
            <a:avLst/>
          </a:prstGeom>
        </p:spPr>
        <p:txBody>
          <a:bodyPr/>
          <a:lstStyle/>
          <a:p>
            <a:pPr/>
            <a:r>
              <a:t>Maintain an interactive application while still doing stuff</a:t>
            </a:r>
          </a:p>
          <a:p>
            <a:pPr lvl="1"/>
            <a:r>
              <a:t>Processing data</a:t>
            </a:r>
          </a:p>
          <a:p>
            <a:pPr lvl="1"/>
            <a:r>
              <a:t>Communicating with remote hosts</a:t>
            </a:r>
          </a:p>
          <a:p>
            <a:pPr lvl="1"/>
            <a:r>
              <a:t>Timers that countdown while our app is running</a:t>
            </a:r>
          </a:p>
          <a:p>
            <a:pPr marL="592666" indent="-592666"/>
            <a:r>
              <a:t>Anytime that an app is doing more than one thing at a time, it is asynchronous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What is a thread?"/>
          <p:cNvSpPr txBox="1"/>
          <p:nvPr>
            <p:ph type="title"/>
          </p:nvPr>
        </p:nvSpPr>
        <p:spPr>
          <a:prstGeom prst="rect">
            <a:avLst/>
          </a:prstGeom>
        </p:spPr>
        <p:txBody>
          <a:bodyPr/>
          <a:lstStyle/>
          <a:p>
            <a:pPr/>
            <a:r>
              <a:t>What is a thread?</a:t>
            </a:r>
          </a:p>
        </p:txBody>
      </p:sp>
      <p:sp>
        <p:nvSpPr>
          <p:cNvPr id="162" name="(Not NodeJS-specific)"/>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(Not NodeJS-specific)</a:t>
            </a:r>
          </a:p>
        </p:txBody>
      </p:sp>
      <p:sp>
        <p:nvSpPr>
          <p:cNvPr id="163" name="App Starts"/>
          <p:cNvSpPr txBox="1"/>
          <p:nvPr/>
        </p:nvSpPr>
        <p:spPr>
          <a:xfrm>
            <a:off x="10608944" y="4822949"/>
            <a:ext cx="3166111"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App Starts</a:t>
            </a:r>
          </a:p>
        </p:txBody>
      </p:sp>
      <p:sp>
        <p:nvSpPr>
          <p:cNvPr id="164" name="Line"/>
          <p:cNvSpPr/>
          <p:nvPr/>
        </p:nvSpPr>
        <p:spPr>
          <a:xfrm>
            <a:off x="11854405" y="6152418"/>
            <a:ext cx="657756" cy="4567496"/>
          </a:xfrm>
          <a:custGeom>
            <a:avLst/>
            <a:gdLst/>
            <a:ahLst/>
            <a:cxnLst>
              <a:cxn ang="0">
                <a:pos x="wd2" y="hd2"/>
              </a:cxn>
              <a:cxn ang="5400000">
                <a:pos x="wd2" y="hd2"/>
              </a:cxn>
              <a:cxn ang="10800000">
                <a:pos x="wd2" y="hd2"/>
              </a:cxn>
              <a:cxn ang="16200000">
                <a:pos x="wd2" y="hd2"/>
              </a:cxn>
            </a:cxnLst>
            <a:rect l="0" t="0" r="r" b="b"/>
            <a:pathLst>
              <a:path w="19813" h="21586" fill="norm" stroke="1" extrusionOk="0">
                <a:moveTo>
                  <a:pt x="0" y="2"/>
                </a:moveTo>
                <a:cubicBezTo>
                  <a:pt x="4025" y="-14"/>
                  <a:pt x="7940" y="60"/>
                  <a:pt x="11796" y="217"/>
                </a:cubicBezTo>
                <a:cubicBezTo>
                  <a:pt x="15829" y="382"/>
                  <a:pt x="20037" y="704"/>
                  <a:pt x="19804" y="1374"/>
                </a:cubicBezTo>
                <a:cubicBezTo>
                  <a:pt x="19355" y="2660"/>
                  <a:pt x="-1020" y="1895"/>
                  <a:pt x="1945" y="3673"/>
                </a:cubicBezTo>
                <a:cubicBezTo>
                  <a:pt x="3834" y="4806"/>
                  <a:pt x="16989" y="3860"/>
                  <a:pt x="18651" y="5040"/>
                </a:cubicBezTo>
                <a:cubicBezTo>
                  <a:pt x="20580" y="6409"/>
                  <a:pt x="3046" y="6111"/>
                  <a:pt x="4491" y="7430"/>
                </a:cubicBezTo>
                <a:cubicBezTo>
                  <a:pt x="5650" y="8489"/>
                  <a:pt x="19772" y="7888"/>
                  <a:pt x="19305" y="9176"/>
                </a:cubicBezTo>
                <a:cubicBezTo>
                  <a:pt x="18854" y="10421"/>
                  <a:pt x="3261" y="9538"/>
                  <a:pt x="3218" y="10851"/>
                </a:cubicBezTo>
                <a:cubicBezTo>
                  <a:pt x="3181" y="11989"/>
                  <a:pt x="16985" y="11486"/>
                  <a:pt x="16924" y="12627"/>
                </a:cubicBezTo>
                <a:cubicBezTo>
                  <a:pt x="16864" y="13752"/>
                  <a:pt x="2254" y="13209"/>
                  <a:pt x="2991" y="14439"/>
                </a:cubicBezTo>
                <a:cubicBezTo>
                  <a:pt x="3686" y="15601"/>
                  <a:pt x="18180" y="14704"/>
                  <a:pt x="18424" y="15945"/>
                </a:cubicBezTo>
                <a:cubicBezTo>
                  <a:pt x="18648" y="17078"/>
                  <a:pt x="6089" y="16572"/>
                  <a:pt x="5176" y="17547"/>
                </a:cubicBezTo>
                <a:cubicBezTo>
                  <a:pt x="4209" y="18579"/>
                  <a:pt x="14330" y="18477"/>
                  <a:pt x="16497" y="19226"/>
                </a:cubicBezTo>
                <a:cubicBezTo>
                  <a:pt x="17725" y="19650"/>
                  <a:pt x="16793" y="20080"/>
                  <a:pt x="15452" y="20428"/>
                </a:cubicBezTo>
                <a:cubicBezTo>
                  <a:pt x="13425" y="20953"/>
                  <a:pt x="10328" y="21362"/>
                  <a:pt x="6511" y="21586"/>
                </a:cubicBezTo>
              </a:path>
            </a:pathLst>
          </a:custGeom>
          <a:ln w="25400">
            <a:solidFill>
              <a:srgbClr val="000000"/>
            </a:solidFill>
            <a:miter lim="400000"/>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165" name="Star"/>
          <p:cNvSpPr/>
          <p:nvPr/>
        </p:nvSpPr>
        <p:spPr>
          <a:xfrm>
            <a:off x="12247799" y="6100160"/>
            <a:ext cx="562883" cy="535333"/>
          </a:xfrm>
          <a:prstGeom prst="star5">
            <a:avLst>
              <a:gd name="adj" fmla="val 19100"/>
              <a:gd name="hf" fmla="val 105146"/>
              <a:gd name="vf" fmla="val 110557"/>
            </a:avLst>
          </a:prstGeom>
          <a:blipFill>
            <a:blip r:embed="rId2"/>
          </a:blip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sp>
        <p:nvSpPr>
          <p:cNvPr id="166" name="Star"/>
          <p:cNvSpPr/>
          <p:nvPr/>
        </p:nvSpPr>
        <p:spPr>
          <a:xfrm>
            <a:off x="11607527" y="6571205"/>
            <a:ext cx="562883" cy="535334"/>
          </a:xfrm>
          <a:prstGeom prst="star5">
            <a:avLst>
              <a:gd name="adj" fmla="val 19100"/>
              <a:gd name="hf" fmla="val 105146"/>
              <a:gd name="vf" fmla="val 110557"/>
            </a:avLst>
          </a:prstGeom>
          <a:blipFill>
            <a:blip r:embed="rId3"/>
          </a:blip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sp>
        <p:nvSpPr>
          <p:cNvPr id="167" name="Star"/>
          <p:cNvSpPr/>
          <p:nvPr/>
        </p:nvSpPr>
        <p:spPr>
          <a:xfrm>
            <a:off x="12247799" y="6954515"/>
            <a:ext cx="562883" cy="535334"/>
          </a:xfrm>
          <a:prstGeom prst="star5">
            <a:avLst>
              <a:gd name="adj" fmla="val 19100"/>
              <a:gd name="hf" fmla="val 105146"/>
              <a:gd name="vf" fmla="val 110557"/>
            </a:avLst>
          </a:prstGeom>
          <a:blipFill>
            <a:blip r:embed="rId4"/>
          </a:blip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sp>
        <p:nvSpPr>
          <p:cNvPr id="168" name="Star"/>
          <p:cNvSpPr/>
          <p:nvPr/>
        </p:nvSpPr>
        <p:spPr>
          <a:xfrm>
            <a:off x="11661106" y="7422439"/>
            <a:ext cx="562882" cy="535333"/>
          </a:xfrm>
          <a:prstGeom prst="star5">
            <a:avLst>
              <a:gd name="adj" fmla="val 19100"/>
              <a:gd name="hf" fmla="val 105146"/>
              <a:gd name="vf" fmla="val 110557"/>
            </a:avLst>
          </a:prstGeom>
          <a:blipFill>
            <a:blip r:embed="rId5"/>
          </a:blip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sp>
        <p:nvSpPr>
          <p:cNvPr id="169" name="Star"/>
          <p:cNvSpPr/>
          <p:nvPr/>
        </p:nvSpPr>
        <p:spPr>
          <a:xfrm>
            <a:off x="12247799" y="7808871"/>
            <a:ext cx="562883" cy="535333"/>
          </a:xfrm>
          <a:prstGeom prst="star5">
            <a:avLst>
              <a:gd name="adj" fmla="val 19100"/>
              <a:gd name="hf" fmla="val 105146"/>
              <a:gd name="vf" fmla="val 110557"/>
            </a:avLst>
          </a:prstGeom>
          <a:blipFill>
            <a:blip r:embed="rId6"/>
          </a:blip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sp>
        <p:nvSpPr>
          <p:cNvPr id="170" name="Star"/>
          <p:cNvSpPr/>
          <p:nvPr/>
        </p:nvSpPr>
        <p:spPr>
          <a:xfrm>
            <a:off x="11661106" y="8163744"/>
            <a:ext cx="562882" cy="535333"/>
          </a:xfrm>
          <a:prstGeom prst="star5">
            <a:avLst>
              <a:gd name="adj" fmla="val 19100"/>
              <a:gd name="hf" fmla="val 105146"/>
              <a:gd name="vf" fmla="val 110557"/>
            </a:avLst>
          </a:prstGeom>
          <a:blipFill>
            <a:blip r:embed="rId7"/>
          </a:blip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sp>
        <p:nvSpPr>
          <p:cNvPr id="171" name="Star"/>
          <p:cNvSpPr/>
          <p:nvPr/>
        </p:nvSpPr>
        <p:spPr>
          <a:xfrm>
            <a:off x="12176362" y="8556070"/>
            <a:ext cx="562883" cy="535334"/>
          </a:xfrm>
          <a:prstGeom prst="star5">
            <a:avLst>
              <a:gd name="adj" fmla="val 19100"/>
              <a:gd name="hf" fmla="val 105146"/>
              <a:gd name="vf" fmla="val 110557"/>
            </a:avLst>
          </a:prstGeom>
          <a:blipFill>
            <a:blip r:embed="rId8"/>
          </a:blip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sp>
        <p:nvSpPr>
          <p:cNvPr id="172" name="Star"/>
          <p:cNvSpPr/>
          <p:nvPr/>
        </p:nvSpPr>
        <p:spPr>
          <a:xfrm>
            <a:off x="11678965" y="8905050"/>
            <a:ext cx="562883" cy="535333"/>
          </a:xfrm>
          <a:prstGeom prst="star5">
            <a:avLst>
              <a:gd name="adj" fmla="val 19100"/>
              <a:gd name="hf" fmla="val 105146"/>
              <a:gd name="vf" fmla="val 110557"/>
            </a:avLst>
          </a:prstGeom>
          <a:blipFill>
            <a:blip r:embed="rId9"/>
          </a:blip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sp>
        <p:nvSpPr>
          <p:cNvPr id="173" name="Star"/>
          <p:cNvSpPr/>
          <p:nvPr/>
        </p:nvSpPr>
        <p:spPr>
          <a:xfrm>
            <a:off x="12247799" y="9323310"/>
            <a:ext cx="562883" cy="535334"/>
          </a:xfrm>
          <a:prstGeom prst="star5">
            <a:avLst>
              <a:gd name="adj" fmla="val 19100"/>
              <a:gd name="hf" fmla="val 105146"/>
              <a:gd name="vf" fmla="val 110557"/>
            </a:avLst>
          </a:prstGeom>
          <a:blipFill>
            <a:blip r:embed="rId10"/>
          </a:blip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sp>
        <p:nvSpPr>
          <p:cNvPr id="174" name="Star"/>
          <p:cNvSpPr/>
          <p:nvPr/>
        </p:nvSpPr>
        <p:spPr>
          <a:xfrm>
            <a:off x="11661106" y="9557272"/>
            <a:ext cx="562882" cy="535333"/>
          </a:xfrm>
          <a:prstGeom prst="star5">
            <a:avLst>
              <a:gd name="adj" fmla="val 19100"/>
              <a:gd name="hf" fmla="val 105146"/>
              <a:gd name="vf" fmla="val 110557"/>
            </a:avLst>
          </a:prstGeom>
          <a:blipFill>
            <a:blip r:embed="rId11"/>
          </a:blip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sp>
        <p:nvSpPr>
          <p:cNvPr id="175" name="Star"/>
          <p:cNvSpPr/>
          <p:nvPr/>
        </p:nvSpPr>
        <p:spPr>
          <a:xfrm>
            <a:off x="12176362" y="9927925"/>
            <a:ext cx="562883" cy="535333"/>
          </a:xfrm>
          <a:prstGeom prst="star5">
            <a:avLst>
              <a:gd name="adj" fmla="val 19100"/>
              <a:gd name="hf" fmla="val 105146"/>
              <a:gd name="vf" fmla="val 110557"/>
            </a:avLst>
          </a:prstGeom>
          <a:blipFill>
            <a:blip r:embed="rId12"/>
          </a:blip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sp>
        <p:nvSpPr>
          <p:cNvPr id="176" name="App Ends"/>
          <p:cNvSpPr txBox="1"/>
          <p:nvPr/>
        </p:nvSpPr>
        <p:spPr>
          <a:xfrm>
            <a:off x="10702924" y="10761936"/>
            <a:ext cx="2978151"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App Ends</a:t>
            </a:r>
          </a:p>
        </p:txBody>
      </p:sp>
      <p:sp>
        <p:nvSpPr>
          <p:cNvPr id="177" name="Program execution: a series of sequential method calls (    s)"/>
          <p:cNvSpPr txBox="1"/>
          <p:nvPr/>
        </p:nvSpPr>
        <p:spPr>
          <a:xfrm>
            <a:off x="3955326" y="3745149"/>
            <a:ext cx="17004954" cy="8413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4600">
                <a:solidFill>
                  <a:srgbClr val="000000"/>
                </a:solidFill>
                <a:latin typeface="Helvetica"/>
                <a:ea typeface="Helvetica"/>
                <a:cs typeface="Helvetica"/>
                <a:sym typeface="Helvetica"/>
              </a:defRPr>
            </a:lvl1pPr>
          </a:lstStyle>
          <a:p>
            <a:pPr/>
            <a:r>
              <a:t>Program execution: a series of sequential method calls (    s)</a:t>
            </a:r>
          </a:p>
        </p:txBody>
      </p:sp>
      <p:sp>
        <p:nvSpPr>
          <p:cNvPr id="178" name="Star"/>
          <p:cNvSpPr/>
          <p:nvPr/>
        </p:nvSpPr>
        <p:spPr>
          <a:xfrm>
            <a:off x="19854673" y="3898170"/>
            <a:ext cx="562884" cy="535334"/>
          </a:xfrm>
          <a:prstGeom prst="star5">
            <a:avLst>
              <a:gd name="adj" fmla="val 19100"/>
              <a:gd name="hf" fmla="val 105146"/>
              <a:gd name="vf" fmla="val 110557"/>
            </a:avLst>
          </a:prstGeom>
          <a:blipFill>
            <a:blip r:embed="rId13"/>
          </a:blip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3"/>
                                        </p:tgtEl>
                                        <p:attrNameLst>
                                          <p:attrName>style.visibility</p:attrName>
                                        </p:attrNameLst>
                                      </p:cBhvr>
                                      <p:to>
                                        <p:strVal val="visible"/>
                                      </p:to>
                                    </p:set>
                                  </p:childTnLst>
                                </p:cTn>
                              </p:par>
                            </p:childTnLst>
                          </p:cTn>
                        </p:par>
                        <p:par>
                          <p:cTn id="7" fill="hold">
                            <p:stCondLst>
                              <p:cond delay="0"/>
                            </p:stCondLst>
                            <p:childTnLst>
                              <p:par>
                                <p:cTn id="8" presetClass="entr" nodeType="afterEffect" presetID="9" grpId="2" fill="hold">
                                  <p:stCondLst>
                                    <p:cond delay="800"/>
                                  </p:stCondLst>
                                  <p:iterate type="el" backwards="0">
                                    <p:tmAbs val="0"/>
                                  </p:iterate>
                                  <p:childTnLst>
                                    <p:set>
                                      <p:cBhvr>
                                        <p:cTn id="9" fill="hold"/>
                                        <p:tgtEl>
                                          <p:spTgt spid="164"/>
                                        </p:tgtEl>
                                        <p:attrNameLst>
                                          <p:attrName>style.visibility</p:attrName>
                                        </p:attrNameLst>
                                      </p:cBhvr>
                                      <p:to>
                                        <p:strVal val="visible"/>
                                      </p:to>
                                    </p:set>
                                    <p:animEffect filter="dissolve" transition="in">
                                      <p:cBhvr>
                                        <p:cTn id="10" dur="7250"/>
                                        <p:tgtEl>
                                          <p:spTgt spid="164"/>
                                        </p:tgtEl>
                                      </p:cBhvr>
                                    </p:animEffect>
                                  </p:childTnLst>
                                </p:cTn>
                              </p:par>
                            </p:childTnLst>
                          </p:cTn>
                        </p:par>
                        <p:par>
                          <p:cTn id="11" fill="hold">
                            <p:stCondLst>
                              <p:cond delay="8050"/>
                            </p:stCondLst>
                            <p:childTnLst>
                              <p:par>
                                <p:cTn id="12" presetClass="entr" nodeType="afterEffect" presetSubtype="0" presetID="1" grpId="3" fill="hold">
                                  <p:stCondLst>
                                    <p:cond delay="600"/>
                                  </p:stCondLst>
                                  <p:iterate type="el" backwards="0">
                                    <p:tmAbs val="0"/>
                                  </p:iterate>
                                  <p:childTnLst>
                                    <p:set>
                                      <p:cBhvr>
                                        <p:cTn id="13" fill="hold"/>
                                        <p:tgtEl>
                                          <p:spTgt spid="165"/>
                                        </p:tgtEl>
                                        <p:attrNameLst>
                                          <p:attrName>style.visibility</p:attrName>
                                        </p:attrNameLst>
                                      </p:cBhvr>
                                      <p:to>
                                        <p:strVal val="visible"/>
                                      </p:to>
                                    </p:set>
                                  </p:childTnLst>
                                </p:cTn>
                              </p:par>
                            </p:childTnLst>
                          </p:cTn>
                        </p:par>
                        <p:par>
                          <p:cTn id="14" fill="hold">
                            <p:stCondLst>
                              <p:cond delay="8650"/>
                            </p:stCondLst>
                            <p:childTnLst>
                              <p:par>
                                <p:cTn id="15" presetClass="entr" nodeType="afterEffect" presetSubtype="0" presetID="1" grpId="4" fill="hold">
                                  <p:stCondLst>
                                    <p:cond delay="700"/>
                                  </p:stCondLst>
                                  <p:iterate type="el" backwards="0">
                                    <p:tmAbs val="0"/>
                                  </p:iterate>
                                  <p:childTnLst>
                                    <p:set>
                                      <p:cBhvr>
                                        <p:cTn id="16" fill="hold"/>
                                        <p:tgtEl>
                                          <p:spTgt spid="166"/>
                                        </p:tgtEl>
                                        <p:attrNameLst>
                                          <p:attrName>style.visibility</p:attrName>
                                        </p:attrNameLst>
                                      </p:cBhvr>
                                      <p:to>
                                        <p:strVal val="visible"/>
                                      </p:to>
                                    </p:set>
                                  </p:childTnLst>
                                </p:cTn>
                              </p:par>
                            </p:childTnLst>
                          </p:cTn>
                        </p:par>
                        <p:par>
                          <p:cTn id="17" fill="hold">
                            <p:stCondLst>
                              <p:cond delay="9350"/>
                            </p:stCondLst>
                            <p:childTnLst>
                              <p:par>
                                <p:cTn id="18" presetClass="entr" nodeType="afterEffect" presetSubtype="0" presetID="1" grpId="5" fill="hold">
                                  <p:stCondLst>
                                    <p:cond delay="600"/>
                                  </p:stCondLst>
                                  <p:iterate type="el" backwards="0">
                                    <p:tmAbs val="0"/>
                                  </p:iterate>
                                  <p:childTnLst>
                                    <p:set>
                                      <p:cBhvr>
                                        <p:cTn id="19" fill="hold"/>
                                        <p:tgtEl>
                                          <p:spTgt spid="167"/>
                                        </p:tgtEl>
                                        <p:attrNameLst>
                                          <p:attrName>style.visibility</p:attrName>
                                        </p:attrNameLst>
                                      </p:cBhvr>
                                      <p:to>
                                        <p:strVal val="visible"/>
                                      </p:to>
                                    </p:set>
                                  </p:childTnLst>
                                </p:cTn>
                              </p:par>
                            </p:childTnLst>
                          </p:cTn>
                        </p:par>
                        <p:par>
                          <p:cTn id="20" fill="hold">
                            <p:stCondLst>
                              <p:cond delay="9950"/>
                            </p:stCondLst>
                            <p:childTnLst>
                              <p:par>
                                <p:cTn id="21" presetClass="entr" nodeType="afterEffect" presetSubtype="0" presetID="1" grpId="6" fill="hold">
                                  <p:stCondLst>
                                    <p:cond delay="600"/>
                                  </p:stCondLst>
                                  <p:iterate type="el" backwards="0">
                                    <p:tmAbs val="0"/>
                                  </p:iterate>
                                  <p:childTnLst>
                                    <p:set>
                                      <p:cBhvr>
                                        <p:cTn id="22" fill="hold"/>
                                        <p:tgtEl>
                                          <p:spTgt spid="168"/>
                                        </p:tgtEl>
                                        <p:attrNameLst>
                                          <p:attrName>style.visibility</p:attrName>
                                        </p:attrNameLst>
                                      </p:cBhvr>
                                      <p:to>
                                        <p:strVal val="visible"/>
                                      </p:to>
                                    </p:set>
                                  </p:childTnLst>
                                </p:cTn>
                              </p:par>
                            </p:childTnLst>
                          </p:cTn>
                        </p:par>
                        <p:par>
                          <p:cTn id="23" fill="hold">
                            <p:stCondLst>
                              <p:cond delay="10550"/>
                            </p:stCondLst>
                            <p:childTnLst>
                              <p:par>
                                <p:cTn id="24" presetClass="entr" nodeType="afterEffect" presetSubtype="0" presetID="1" grpId="7" fill="hold">
                                  <p:stCondLst>
                                    <p:cond delay="500"/>
                                  </p:stCondLst>
                                  <p:iterate type="el" backwards="0">
                                    <p:tmAbs val="0"/>
                                  </p:iterate>
                                  <p:childTnLst>
                                    <p:set>
                                      <p:cBhvr>
                                        <p:cTn id="25" fill="hold"/>
                                        <p:tgtEl>
                                          <p:spTgt spid="169"/>
                                        </p:tgtEl>
                                        <p:attrNameLst>
                                          <p:attrName>style.visibility</p:attrName>
                                        </p:attrNameLst>
                                      </p:cBhvr>
                                      <p:to>
                                        <p:strVal val="visible"/>
                                      </p:to>
                                    </p:set>
                                  </p:childTnLst>
                                </p:cTn>
                              </p:par>
                            </p:childTnLst>
                          </p:cTn>
                        </p:par>
                        <p:par>
                          <p:cTn id="26" fill="hold">
                            <p:stCondLst>
                              <p:cond delay="11050"/>
                            </p:stCondLst>
                            <p:childTnLst>
                              <p:par>
                                <p:cTn id="27" presetClass="entr" nodeType="afterEffect" presetSubtype="0" presetID="1" grpId="8" fill="hold">
                                  <p:stCondLst>
                                    <p:cond delay="600"/>
                                  </p:stCondLst>
                                  <p:iterate type="el" backwards="0">
                                    <p:tmAbs val="0"/>
                                  </p:iterate>
                                  <p:childTnLst>
                                    <p:set>
                                      <p:cBhvr>
                                        <p:cTn id="28" fill="hold"/>
                                        <p:tgtEl>
                                          <p:spTgt spid="170"/>
                                        </p:tgtEl>
                                        <p:attrNameLst>
                                          <p:attrName>style.visibility</p:attrName>
                                        </p:attrNameLst>
                                      </p:cBhvr>
                                      <p:to>
                                        <p:strVal val="visible"/>
                                      </p:to>
                                    </p:set>
                                  </p:childTnLst>
                                </p:cTn>
                              </p:par>
                            </p:childTnLst>
                          </p:cTn>
                        </p:par>
                        <p:par>
                          <p:cTn id="29" fill="hold">
                            <p:stCondLst>
                              <p:cond delay="11650"/>
                            </p:stCondLst>
                            <p:childTnLst>
                              <p:par>
                                <p:cTn id="30" presetClass="entr" nodeType="afterEffect" presetSubtype="0" presetID="1" grpId="9" fill="hold">
                                  <p:stCondLst>
                                    <p:cond delay="600"/>
                                  </p:stCondLst>
                                  <p:iterate type="el" backwards="0">
                                    <p:tmAbs val="0"/>
                                  </p:iterate>
                                  <p:childTnLst>
                                    <p:set>
                                      <p:cBhvr>
                                        <p:cTn id="31" fill="hold"/>
                                        <p:tgtEl>
                                          <p:spTgt spid="171"/>
                                        </p:tgtEl>
                                        <p:attrNameLst>
                                          <p:attrName>style.visibility</p:attrName>
                                        </p:attrNameLst>
                                      </p:cBhvr>
                                      <p:to>
                                        <p:strVal val="visible"/>
                                      </p:to>
                                    </p:set>
                                  </p:childTnLst>
                                </p:cTn>
                              </p:par>
                            </p:childTnLst>
                          </p:cTn>
                        </p:par>
                        <p:par>
                          <p:cTn id="32" fill="hold">
                            <p:stCondLst>
                              <p:cond delay="12250"/>
                            </p:stCondLst>
                            <p:childTnLst>
                              <p:par>
                                <p:cTn id="33" presetClass="entr" nodeType="afterEffect" presetSubtype="0" presetID="1" grpId="10" fill="hold">
                                  <p:stCondLst>
                                    <p:cond delay="600"/>
                                  </p:stCondLst>
                                  <p:iterate type="el" backwards="0">
                                    <p:tmAbs val="0"/>
                                  </p:iterate>
                                  <p:childTnLst>
                                    <p:set>
                                      <p:cBhvr>
                                        <p:cTn id="34" fill="hold"/>
                                        <p:tgtEl>
                                          <p:spTgt spid="172"/>
                                        </p:tgtEl>
                                        <p:attrNameLst>
                                          <p:attrName>style.visibility</p:attrName>
                                        </p:attrNameLst>
                                      </p:cBhvr>
                                      <p:to>
                                        <p:strVal val="visible"/>
                                      </p:to>
                                    </p:set>
                                  </p:childTnLst>
                                </p:cTn>
                              </p:par>
                            </p:childTnLst>
                          </p:cTn>
                        </p:par>
                        <p:par>
                          <p:cTn id="35" fill="hold">
                            <p:stCondLst>
                              <p:cond delay="12850"/>
                            </p:stCondLst>
                            <p:childTnLst>
                              <p:par>
                                <p:cTn id="36" presetClass="entr" nodeType="afterEffect" presetSubtype="0" presetID="1" grpId="11" fill="hold">
                                  <p:stCondLst>
                                    <p:cond delay="600"/>
                                  </p:stCondLst>
                                  <p:iterate type="el" backwards="0">
                                    <p:tmAbs val="0"/>
                                  </p:iterate>
                                  <p:childTnLst>
                                    <p:set>
                                      <p:cBhvr>
                                        <p:cTn id="37" fill="hold"/>
                                        <p:tgtEl>
                                          <p:spTgt spid="173"/>
                                        </p:tgtEl>
                                        <p:attrNameLst>
                                          <p:attrName>style.visibility</p:attrName>
                                        </p:attrNameLst>
                                      </p:cBhvr>
                                      <p:to>
                                        <p:strVal val="visible"/>
                                      </p:to>
                                    </p:set>
                                  </p:childTnLst>
                                </p:cTn>
                              </p:par>
                            </p:childTnLst>
                          </p:cTn>
                        </p:par>
                        <p:par>
                          <p:cTn id="38" fill="hold">
                            <p:stCondLst>
                              <p:cond delay="13450"/>
                            </p:stCondLst>
                            <p:childTnLst>
                              <p:par>
                                <p:cTn id="39" presetClass="entr" nodeType="afterEffect" presetSubtype="0" presetID="1" grpId="12" fill="hold">
                                  <p:stCondLst>
                                    <p:cond delay="600"/>
                                  </p:stCondLst>
                                  <p:iterate type="el" backwards="0">
                                    <p:tmAbs val="0"/>
                                  </p:iterate>
                                  <p:childTnLst>
                                    <p:set>
                                      <p:cBhvr>
                                        <p:cTn id="40" fill="hold"/>
                                        <p:tgtEl>
                                          <p:spTgt spid="174"/>
                                        </p:tgtEl>
                                        <p:attrNameLst>
                                          <p:attrName>style.visibility</p:attrName>
                                        </p:attrNameLst>
                                      </p:cBhvr>
                                      <p:to>
                                        <p:strVal val="visible"/>
                                      </p:to>
                                    </p:set>
                                  </p:childTnLst>
                                </p:cTn>
                              </p:par>
                            </p:childTnLst>
                          </p:cTn>
                        </p:par>
                        <p:par>
                          <p:cTn id="41" fill="hold">
                            <p:stCondLst>
                              <p:cond delay="14050"/>
                            </p:stCondLst>
                            <p:childTnLst>
                              <p:par>
                                <p:cTn id="42" presetClass="entr" nodeType="afterEffect" presetSubtype="0" presetID="1" grpId="13" fill="hold">
                                  <p:stCondLst>
                                    <p:cond delay="600"/>
                                  </p:stCondLst>
                                  <p:iterate type="el" backwards="0">
                                    <p:tmAbs val="0"/>
                                  </p:iterate>
                                  <p:childTnLst>
                                    <p:set>
                                      <p:cBhvr>
                                        <p:cTn id="43" fill="hold"/>
                                        <p:tgtEl>
                                          <p:spTgt spid="175"/>
                                        </p:tgtEl>
                                        <p:attrNameLst>
                                          <p:attrName>style.visibility</p:attrName>
                                        </p:attrNameLst>
                                      </p:cBhvr>
                                      <p:to>
                                        <p:strVal val="visible"/>
                                      </p:to>
                                    </p:set>
                                  </p:childTnLst>
                                </p:cTn>
                              </p:par>
                            </p:childTnLst>
                          </p:cTn>
                        </p:par>
                        <p:par>
                          <p:cTn id="44" fill="hold">
                            <p:stCondLst>
                              <p:cond delay="14650"/>
                            </p:stCondLst>
                            <p:childTnLst>
                              <p:par>
                                <p:cTn id="45" presetClass="entr" nodeType="afterEffect" presetSubtype="0" presetID="1" grpId="14" fill="hold">
                                  <p:stCondLst>
                                    <p:cond delay="700"/>
                                  </p:stCondLst>
                                  <p:iterate type="el" backwards="0">
                                    <p:tmAbs val="0"/>
                                  </p:iterate>
                                  <p:childTnLst>
                                    <p:set>
                                      <p:cBhvr>
                                        <p:cTn id="46" fill="hold"/>
                                        <p:tgtEl>
                                          <p:spTgt spid="1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4" grpId="12"/>
      <p:bldP build="whole" bldLvl="1" animBg="1" rev="0" advAuto="0" spid="165" grpId="3"/>
      <p:bldP build="whole" bldLvl="1" animBg="1" rev="0" advAuto="0" spid="176" grpId="14"/>
      <p:bldP build="whole" bldLvl="1" animBg="1" rev="0" advAuto="0" spid="175" grpId="13"/>
      <p:bldP build="whole" bldLvl="1" animBg="1" rev="0" advAuto="0" spid="168" grpId="6"/>
      <p:bldP build="whole" bldLvl="1" animBg="1" rev="0" advAuto="0" spid="167" grpId="5"/>
      <p:bldP build="whole" bldLvl="1" animBg="1" rev="0" advAuto="0" spid="163" grpId="1"/>
      <p:bldP build="whole" bldLvl="1" animBg="1" rev="0" advAuto="0" spid="173" grpId="11"/>
      <p:bldP build="whole" bldLvl="1" animBg="1" rev="0" advAuto="0" spid="170" grpId="8"/>
      <p:bldP build="whole" bldLvl="1" animBg="1" rev="0" advAuto="0" spid="171" grpId="9"/>
      <p:bldP build="whole" bldLvl="1" animBg="1" rev="0" advAuto="0" spid="166" grpId="4"/>
      <p:bldP build="whole" bldLvl="1" animBg="1" rev="0" advAuto="0" spid="164" grpId="2"/>
      <p:bldP build="whole" bldLvl="1" animBg="1" rev="0" advAuto="0" spid="169" grpId="7"/>
      <p:bldP build="whole" bldLvl="1" animBg="1" rev="0" advAuto="0" spid="172" grpId="10"/>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thread1.mov" descr="thread1.mov"/>
          <p:cNvPicPr>
            <a:picLocks noChangeAspect="0"/>
          </p:cNvPicPr>
          <p:nvPr>
            <a:videoFile r:link="rId2"/>
            <p:extLst>
              <p:ext uri="{DAA4B4D4-6D71-4841-9C94-3DE7FCFB9230}">
                <p14:media xmlns:p14="http://schemas.microsoft.com/office/powerpoint/2010/main" r:embed="rId3"/>
              </p:ext>
            </p:extLst>
          </p:nvPr>
        </p:nvPicPr>
        <p:blipFill>
          <a:blip r:embed="rId4">
            <a:extLst/>
          </a:blip>
          <a:stretch>
            <a:fillRect/>
          </a:stretch>
        </p:blipFill>
        <p:spPr>
          <a:xfrm>
            <a:off x="8740780" y="4759737"/>
            <a:ext cx="4191001" cy="6858001"/>
          </a:xfrm>
          <a:prstGeom prst="rect">
            <a:avLst/>
          </a:prstGeom>
          <a:ln w="12700">
            <a:miter lim="400000"/>
          </a:ln>
        </p:spPr>
      </p:pic>
      <p:pic>
        <p:nvPicPr>
          <p:cNvPr id="181" name="thread2.mov" descr="thread2.mov"/>
          <p:cNvPicPr>
            <a:picLocks noChangeAspect="0"/>
          </p:cNvPicPr>
          <p:nvPr>
            <a:videoFile r:link="rId5"/>
            <p:extLst>
              <p:ext uri="{DAA4B4D4-6D71-4841-9C94-3DE7FCFB9230}">
                <p14:media xmlns:p14="http://schemas.microsoft.com/office/powerpoint/2010/main" r:embed="rId6"/>
              </p:ext>
            </p:extLst>
          </p:nvPr>
        </p:nvPicPr>
        <p:blipFill>
          <a:blip r:embed="rId7">
            <a:extLst/>
          </a:blip>
          <a:stretch>
            <a:fillRect/>
          </a:stretch>
        </p:blipFill>
        <p:spPr>
          <a:xfrm>
            <a:off x="12402180" y="5160751"/>
            <a:ext cx="2714626" cy="6858001"/>
          </a:xfrm>
          <a:prstGeom prst="rect">
            <a:avLst/>
          </a:prstGeom>
          <a:ln w="12700">
            <a:miter lim="400000"/>
          </a:ln>
        </p:spPr>
      </p:pic>
      <p:sp>
        <p:nvSpPr>
          <p:cNvPr id="182" name="What is a thread?"/>
          <p:cNvSpPr txBox="1"/>
          <p:nvPr>
            <p:ph type="title"/>
          </p:nvPr>
        </p:nvSpPr>
        <p:spPr>
          <a:prstGeom prst="rect">
            <a:avLst/>
          </a:prstGeom>
        </p:spPr>
        <p:txBody>
          <a:bodyPr/>
          <a:lstStyle/>
          <a:p>
            <a:pPr/>
            <a:r>
              <a:t>What is a thread?</a:t>
            </a:r>
          </a:p>
        </p:txBody>
      </p:sp>
      <p:sp>
        <p:nvSpPr>
          <p:cNvPr id="183" name="(Not NodeJS-specific)"/>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(Not NodeJS-specific)</a:t>
            </a:r>
          </a:p>
        </p:txBody>
      </p:sp>
      <p:sp>
        <p:nvSpPr>
          <p:cNvPr id="184" name="App Starts"/>
          <p:cNvSpPr txBox="1"/>
          <p:nvPr/>
        </p:nvSpPr>
        <p:spPr>
          <a:xfrm>
            <a:off x="10608944" y="4187949"/>
            <a:ext cx="3166111"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App Starts</a:t>
            </a:r>
          </a:p>
        </p:txBody>
      </p:sp>
      <p:sp>
        <p:nvSpPr>
          <p:cNvPr id="185" name="App Ends"/>
          <p:cNvSpPr txBox="1"/>
          <p:nvPr/>
        </p:nvSpPr>
        <p:spPr>
          <a:xfrm>
            <a:off x="10468963" y="11355234"/>
            <a:ext cx="2978151"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5000">
                <a:solidFill>
                  <a:srgbClr val="000000"/>
                </a:solidFill>
                <a:latin typeface="Helvetica Light"/>
                <a:ea typeface="Helvetica Light"/>
                <a:cs typeface="Helvetica Light"/>
                <a:sym typeface="Helvetica Light"/>
              </a:defRPr>
            </a:lvl1pPr>
          </a:lstStyle>
          <a:p>
            <a:pPr/>
            <a:r>
              <a:t>App Ends</a:t>
            </a:r>
          </a:p>
        </p:txBody>
      </p:sp>
      <p:sp>
        <p:nvSpPr>
          <p:cNvPr id="186" name="Program execution: a series of sequential method calls (    s)"/>
          <p:cNvSpPr txBox="1"/>
          <p:nvPr/>
        </p:nvSpPr>
        <p:spPr>
          <a:xfrm>
            <a:off x="3955326" y="3110149"/>
            <a:ext cx="17004954" cy="8413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4600">
                <a:solidFill>
                  <a:srgbClr val="000000"/>
                </a:solidFill>
                <a:latin typeface="Helvetica"/>
                <a:ea typeface="Helvetica"/>
                <a:cs typeface="Helvetica"/>
                <a:sym typeface="Helvetica"/>
              </a:defRPr>
            </a:lvl1pPr>
          </a:lstStyle>
          <a:p>
            <a:pPr/>
            <a:r>
              <a:t>Program execution: a series of sequential method calls (    s)</a:t>
            </a:r>
          </a:p>
        </p:txBody>
      </p:sp>
      <p:sp>
        <p:nvSpPr>
          <p:cNvPr id="187" name="Star"/>
          <p:cNvSpPr/>
          <p:nvPr/>
        </p:nvSpPr>
        <p:spPr>
          <a:xfrm>
            <a:off x="19854673" y="3263170"/>
            <a:ext cx="562884" cy="535334"/>
          </a:xfrm>
          <a:prstGeom prst="star5">
            <a:avLst>
              <a:gd name="adj" fmla="val 19100"/>
              <a:gd name="hf" fmla="val 105146"/>
              <a:gd name="vf" fmla="val 110557"/>
            </a:avLst>
          </a:prstGeom>
          <a:blipFill>
            <a:blip r:embed="rId8"/>
          </a:blipFill>
          <a:ln w="12700">
            <a:miter lim="400000"/>
          </a:ln>
        </p:spPr>
        <p:txBody>
          <a:bodyPr lIns="71437" tIns="71437" rIns="71437" bIns="71437" anchor="ctr"/>
          <a:lstStyle/>
          <a:p>
            <a:pPr defTabSz="821531">
              <a:defRPr sz="3200">
                <a:solidFill>
                  <a:srgbClr val="FFFFFF"/>
                </a:solidFill>
                <a:latin typeface="Helvetica Light"/>
                <a:ea typeface="Helvetica Light"/>
                <a:cs typeface="Helvetica Light"/>
                <a:sym typeface="Helvetica Light"/>
              </a:defRPr>
            </a:pPr>
          </a:p>
        </p:txBody>
      </p:sp>
      <p:sp>
        <p:nvSpPr>
          <p:cNvPr id="188" name="Multiple threads can run at once -&gt; allows for asynchronous code"/>
          <p:cNvSpPr txBox="1"/>
          <p:nvPr/>
        </p:nvSpPr>
        <p:spPr>
          <a:xfrm>
            <a:off x="2473798" y="12425950"/>
            <a:ext cx="19968010" cy="904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1" sz="5000">
                <a:solidFill>
                  <a:srgbClr val="000000"/>
                </a:solidFill>
                <a:latin typeface="Helvetica"/>
                <a:ea typeface="Helvetica"/>
                <a:cs typeface="Helvetica"/>
                <a:sym typeface="Helvetica"/>
              </a:defRPr>
            </a:lvl1pPr>
          </a:lstStyle>
          <a:p>
            <a:pPr/>
            <a:r>
              <a:t>Multiple threads can run at once -&gt; allows for asynchronous code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mediacall" nodeType="afterEffect" presetSubtype="0" presetID="1" grpId="1" fill="hold">
                                  <p:stCondLst>
                                    <p:cond delay="0"/>
                                  </p:stCondLst>
                                  <p:childTnLst>
                                    <p:cmd type="call" cmd="playFrom(0.0)">
                                      <p:cBhvr>
                                        <p:cTn id="6" dur="8036" fill="hold"/>
                                        <p:tgtEl>
                                          <p:spTgt spid="180"/>
                                        </p:tgtEl>
                                      </p:cBhvr>
                                    </p:cmd>
                                  </p:childTnLst>
                                </p:cTn>
                              </p:par>
                            </p:childTnLst>
                          </p:cTn>
                        </p:par>
                        <p:par>
                          <p:cTn id="7" fill="hold">
                            <p:stCondLst>
                              <p:cond delay="8036"/>
                            </p:stCondLst>
                            <p:childTnLst>
                              <p:par>
                                <p:cTn id="8" presetClass="mediacall" nodeType="afterEffect" presetSubtype="0" presetID="1" grpId="2" fill="hold">
                                  <p:stCondLst>
                                    <p:cond delay="0"/>
                                  </p:stCondLst>
                                  <p:childTnLst>
                                    <p:cmd type="call" cmd="playFrom(0.0)">
                                      <p:cBhvr>
                                        <p:cTn id="9" dur="8384" fill="hold"/>
                                        <p:tgtEl>
                                          <p:spTgt spid="181"/>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10" fill="hold" display="0">
                  <p:stCondLst>
                    <p:cond delay="indefinite"/>
                  </p:stCondLst>
                </p:cTn>
                <p:tgtEl>
                  <p:spTgt spid="180"/>
                </p:tgtEl>
              </p:cMediaNode>
            </p:video>
            <p:seq concurrent="1" prevAc="none" nextAc="seek">
              <p:cTn id="11" evtFilter="cancelBubble" nodeType="interactiveSeq" restart="whenNotActive" fill="hold">
                <p:stCondLst>
                  <p:cond delay="0" evt="onClick">
                    <p:tgtEl>
                      <p:spTgt spid="180"/>
                    </p:tgtEl>
                  </p:cond>
                </p:stCondLst>
                <p:endSync delay="0" evt="end">
                  <p:rtn val="all"/>
                </p:endSync>
                <p:childTnLst>
                  <p:par>
                    <p:cTn id="12" fill="hold">
                      <p:stCondLst>
                        <p:cond delay="0"/>
                      </p:stCondLst>
                      <p:childTnLst>
                        <p:par>
                          <p:cTn id="13" fill="hold">
                            <p:stCondLst>
                              <p:cond delay="0"/>
                            </p:stCondLst>
                            <p:childTnLst>
                              <p:par>
                                <p:cTn id="14" presetClass="mediacall" nodeType="clickEffect" presetSubtype="0" presetID="2" fill="hold">
                                  <p:stCondLst>
                                    <p:cond delay="0"/>
                                  </p:stCondLst>
                                  <p:childTnLst>
                                    <p:cmd type="call" cmd="togglePause">
                                      <p:cBhvr>
                                        <p:cTn id="15" dur="1" fill="hold"/>
                                        <p:tgtEl>
                                          <p:spTgt spid="180"/>
                                        </p:tgtEl>
                                      </p:cBhvr>
                                    </p:cmd>
                                  </p:childTnLst>
                                </p:cTn>
                              </p:par>
                            </p:childTnLst>
                          </p:cTn>
                        </p:par>
                      </p:childTnLst>
                    </p:cTn>
                  </p:par>
                </p:childTnLst>
              </p:cTn>
              <p:nextCondLst>
                <p:cond delay="0" evt="onClick">
                  <p:tgtEl>
                    <p:spTgt spid="180"/>
                  </p:tgtEl>
                </p:cond>
              </p:nextCondLst>
            </p:seq>
            <p:video fullScrn="0">
              <p:cMediaNode mute="0" showWhenStopped="1" numSld="1" vol="100000">
                <p:cTn id="16" fill="hold" display="0">
                  <p:stCondLst>
                    <p:cond delay="indefinite"/>
                  </p:stCondLst>
                </p:cTn>
                <p:tgtEl>
                  <p:spTgt spid="181"/>
                </p:tgtEl>
              </p:cMediaNode>
            </p:video>
            <p:seq concurrent="1" prevAc="none" nextAc="seek">
              <p:cTn id="17" evtFilter="cancelBubble" nodeType="interactiveSeq" restart="whenNotActive" fill="hold">
                <p:stCondLst>
                  <p:cond delay="0" evt="onClick">
                    <p:tgtEl>
                      <p:spTgt spid="181"/>
                    </p:tgtEl>
                  </p:cond>
                </p:stCondLst>
                <p:endSync delay="0" evt="end">
                  <p:rtn val="all"/>
                </p:endSync>
                <p:childTnLst>
                  <p:par>
                    <p:cTn id="18" fill="hold">
                      <p:stCondLst>
                        <p:cond delay="0"/>
                      </p:stCondLst>
                      <p:childTnLst>
                        <p:par>
                          <p:cTn id="19" fill="hold">
                            <p:stCondLst>
                              <p:cond delay="0"/>
                            </p:stCondLst>
                            <p:childTnLst>
                              <p:par>
                                <p:cTn id="20" presetClass="mediacall" nodeType="clickEffect" presetSubtype="0" presetID="2" fill="hold">
                                  <p:stCondLst>
                                    <p:cond delay="0"/>
                                  </p:stCondLst>
                                  <p:childTnLst>
                                    <p:cmd type="call" cmd="togglePause">
                                      <p:cBhvr>
                                        <p:cTn id="21" dur="1" fill="hold"/>
                                        <p:tgtEl>
                                          <p:spTgt spid="181"/>
                                        </p:tgtEl>
                                      </p:cBhvr>
                                    </p:cmd>
                                  </p:childTnLst>
                                </p:cTn>
                              </p:par>
                            </p:childTnLst>
                          </p:cTn>
                        </p:par>
                      </p:childTnLst>
                    </p:cTn>
                  </p:par>
                </p:childTnLst>
              </p:cTn>
              <p:nextCondLst>
                <p:cond delay="0" evt="onClick">
                  <p:tgtEl>
                    <p:spTgt spid="18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Asynchronous Computation with Threads"/>
          <p:cNvSpPr txBox="1"/>
          <p:nvPr>
            <p:ph type="title"/>
          </p:nvPr>
        </p:nvSpPr>
        <p:spPr>
          <a:prstGeom prst="rect">
            <a:avLst/>
          </a:prstGeom>
        </p:spPr>
        <p:txBody>
          <a:bodyPr/>
          <a:lstStyle/>
          <a:p>
            <a:pPr/>
            <a:r>
              <a:t>Asynchronous Computation with Threads</a:t>
            </a:r>
          </a:p>
        </p:txBody>
      </p:sp>
      <p:sp>
        <p:nvSpPr>
          <p:cNvPr id="191" name="Typical Java Exampl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Typical Java Example</a:t>
            </a:r>
          </a:p>
        </p:txBody>
      </p:sp>
      <p:sp>
        <p:nvSpPr>
          <p:cNvPr id="192" name="Multi-Threading allows us to do more than one thing at a time…"/>
          <p:cNvSpPr txBox="1"/>
          <p:nvPr>
            <p:ph type="body" idx="1"/>
          </p:nvPr>
        </p:nvSpPr>
        <p:spPr>
          <a:xfrm>
            <a:off x="1206500" y="3473804"/>
            <a:ext cx="21971000" cy="8256012"/>
          </a:xfrm>
          <a:prstGeom prst="rect">
            <a:avLst/>
          </a:prstGeom>
        </p:spPr>
        <p:txBody>
          <a:bodyPr/>
          <a:lstStyle/>
          <a:p>
            <a:pPr/>
            <a:r>
              <a:t>Multi-Threading allows us to do more than one thing at a time</a:t>
            </a:r>
          </a:p>
          <a:p>
            <a:pPr/>
            <a:r>
              <a:t>Physically, through multiple cores and/or OS scheduler</a:t>
            </a:r>
          </a:p>
          <a:p>
            <a:pPr/>
            <a:r>
              <a:t>Example: Process data while interacting with user</a:t>
            </a:r>
          </a:p>
        </p:txBody>
      </p:sp>
      <p:grpSp>
        <p:nvGrpSpPr>
          <p:cNvPr id="198" name="Group"/>
          <p:cNvGrpSpPr/>
          <p:nvPr/>
        </p:nvGrpSpPr>
        <p:grpSpPr>
          <a:xfrm>
            <a:off x="4309428" y="6988613"/>
            <a:ext cx="5584658" cy="7105408"/>
            <a:chOff x="514346" y="188954"/>
            <a:chExt cx="5584657" cy="7105407"/>
          </a:xfrm>
        </p:grpSpPr>
        <p:grpSp>
          <p:nvGrpSpPr>
            <p:cNvPr id="196" name="Group"/>
            <p:cNvGrpSpPr/>
            <p:nvPr/>
          </p:nvGrpSpPr>
          <p:grpSpPr>
            <a:xfrm>
              <a:off x="514346" y="188954"/>
              <a:ext cx="2010097" cy="7105408"/>
              <a:chOff x="514346" y="0"/>
              <a:chExt cx="2010095" cy="7105407"/>
            </a:xfrm>
          </p:grpSpPr>
          <p:sp>
            <p:nvSpPr>
              <p:cNvPr id="193" name="Rectangle"/>
              <p:cNvSpPr/>
              <p:nvPr/>
            </p:nvSpPr>
            <p:spPr>
              <a:xfrm>
                <a:off x="514346" y="0"/>
                <a:ext cx="1480193" cy="3945057"/>
              </a:xfrm>
              <a:prstGeom prst="rect">
                <a:avLst/>
              </a:prstGeom>
              <a:noFill/>
              <a:ln w="25400" cap="flat">
                <a:solidFill>
                  <a:srgbClr val="85888D"/>
                </a:solidFill>
                <a:prstDash val="solid"/>
                <a:miter lim="400000"/>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194" name="main"/>
              <p:cNvSpPr/>
              <p:nvPr/>
            </p:nvSpPr>
            <p:spPr>
              <a:xfrm>
                <a:off x="514346" y="3947111"/>
                <a:ext cx="1480193" cy="971756"/>
              </a:xfrm>
              <a:prstGeom prst="rect">
                <a:avLst/>
              </a:prstGeom>
              <a:no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3200">
                    <a:solidFill>
                      <a:srgbClr val="000000"/>
                    </a:solidFill>
                    <a:latin typeface="Helvetica Light"/>
                    <a:ea typeface="Helvetica Light"/>
                    <a:cs typeface="Helvetica Light"/>
                    <a:sym typeface="Helvetica Light"/>
                  </a:defRPr>
                </a:lvl1pPr>
              </a:lstStyle>
              <a:p>
                <a:pPr/>
                <a:r>
                  <a:t>main</a:t>
                </a:r>
              </a:p>
            </p:txBody>
          </p:sp>
          <p:sp>
            <p:nvSpPr>
              <p:cNvPr id="195" name="thread 0"/>
              <p:cNvSpPr/>
              <p:nvPr/>
            </p:nvSpPr>
            <p:spPr>
              <a:xfrm>
                <a:off x="1254442" y="583540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thread 0</a:t>
                </a:r>
              </a:p>
            </p:txBody>
          </p:sp>
        </p:grpSp>
        <p:sp>
          <p:nvSpPr>
            <p:cNvPr id="197" name="Interacts with user…"/>
            <p:cNvSpPr/>
            <p:nvPr/>
          </p:nvSpPr>
          <p:spPr>
            <a:xfrm>
              <a:off x="4829003" y="129063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defTabSz="821531">
                <a:defRPr sz="4000">
                  <a:solidFill>
                    <a:srgbClr val="000000"/>
                  </a:solidFill>
                  <a:latin typeface="Helvetica Light"/>
                  <a:ea typeface="Helvetica Light"/>
                  <a:cs typeface="Helvetica Light"/>
                  <a:sym typeface="Helvetica Light"/>
                </a:defRPr>
              </a:pPr>
              <a:r>
                <a:t>Interacts with user</a:t>
              </a:r>
            </a:p>
            <a:p>
              <a:pPr defTabSz="821531">
                <a:defRPr sz="4000">
                  <a:solidFill>
                    <a:srgbClr val="000000"/>
                  </a:solidFill>
                  <a:latin typeface="Helvetica Light"/>
                  <a:ea typeface="Helvetica Light"/>
                  <a:cs typeface="Helvetica Light"/>
                  <a:sym typeface="Helvetica Light"/>
                </a:defRPr>
              </a:pPr>
              <a:r>
                <a:t>Draws Swing interface</a:t>
              </a:r>
            </a:p>
            <a:p>
              <a:pPr defTabSz="821531">
                <a:defRPr sz="4000">
                  <a:solidFill>
                    <a:srgbClr val="000000"/>
                  </a:solidFill>
                  <a:latin typeface="Helvetica Light"/>
                  <a:ea typeface="Helvetica Light"/>
                  <a:cs typeface="Helvetica Light"/>
                  <a:sym typeface="Helvetica Light"/>
                </a:defRPr>
              </a:pPr>
              <a:r>
                <a:t>on screen, updates </a:t>
              </a:r>
            </a:p>
            <a:p>
              <a:pPr defTabSz="821531">
                <a:defRPr sz="4000">
                  <a:solidFill>
                    <a:srgbClr val="000000"/>
                  </a:solidFill>
                  <a:latin typeface="Helvetica Light"/>
                  <a:ea typeface="Helvetica Light"/>
                  <a:cs typeface="Helvetica Light"/>
                  <a:sym typeface="Helvetica Light"/>
                </a:defRPr>
              </a:pPr>
              <a:r>
                <a:t>screen</a:t>
              </a:r>
            </a:p>
          </p:txBody>
        </p:sp>
      </p:grpSp>
      <p:grpSp>
        <p:nvGrpSpPr>
          <p:cNvPr id="204" name="Group"/>
          <p:cNvGrpSpPr/>
          <p:nvPr/>
        </p:nvGrpSpPr>
        <p:grpSpPr>
          <a:xfrm>
            <a:off x="12479665" y="6988613"/>
            <a:ext cx="7529737" cy="7105408"/>
            <a:chOff x="0" y="22001"/>
            <a:chExt cx="7529736" cy="7105407"/>
          </a:xfrm>
        </p:grpSpPr>
        <p:grpSp>
          <p:nvGrpSpPr>
            <p:cNvPr id="202" name="Group"/>
            <p:cNvGrpSpPr/>
            <p:nvPr/>
          </p:nvGrpSpPr>
          <p:grpSpPr>
            <a:xfrm>
              <a:off x="5519640" y="22001"/>
              <a:ext cx="2010097" cy="7105408"/>
              <a:chOff x="514346" y="0"/>
              <a:chExt cx="2010095" cy="7105407"/>
            </a:xfrm>
          </p:grpSpPr>
          <p:sp>
            <p:nvSpPr>
              <p:cNvPr id="199" name="Rectangle"/>
              <p:cNvSpPr/>
              <p:nvPr/>
            </p:nvSpPr>
            <p:spPr>
              <a:xfrm>
                <a:off x="514346" y="0"/>
                <a:ext cx="1480193" cy="3945057"/>
              </a:xfrm>
              <a:prstGeom prst="rect">
                <a:avLst/>
              </a:prstGeom>
              <a:noFill/>
              <a:ln w="25400" cap="flat">
                <a:solidFill>
                  <a:srgbClr val="85888D"/>
                </a:solidFill>
                <a:prstDash val="solid"/>
                <a:miter lim="400000"/>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200" name="worker"/>
              <p:cNvSpPr/>
              <p:nvPr/>
            </p:nvSpPr>
            <p:spPr>
              <a:xfrm>
                <a:off x="514346" y="3947111"/>
                <a:ext cx="1480193" cy="971756"/>
              </a:xfrm>
              <a:prstGeom prst="rect">
                <a:avLst/>
              </a:prstGeom>
              <a:no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3200">
                    <a:solidFill>
                      <a:srgbClr val="000000"/>
                    </a:solidFill>
                    <a:latin typeface="Helvetica Light"/>
                    <a:ea typeface="Helvetica Light"/>
                    <a:cs typeface="Helvetica Light"/>
                    <a:sym typeface="Helvetica Light"/>
                  </a:defRPr>
                </a:lvl1pPr>
              </a:lstStyle>
              <a:p>
                <a:pPr/>
                <a:r>
                  <a:t>worker</a:t>
                </a:r>
              </a:p>
            </p:txBody>
          </p:sp>
          <p:sp>
            <p:nvSpPr>
              <p:cNvPr id="201" name="thread 1"/>
              <p:cNvSpPr/>
              <p:nvPr/>
            </p:nvSpPr>
            <p:spPr>
              <a:xfrm>
                <a:off x="1254442" y="583540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sz="5000">
                    <a:solidFill>
                      <a:srgbClr val="000000"/>
                    </a:solidFill>
                    <a:latin typeface="Helvetica Light"/>
                    <a:ea typeface="Helvetica Light"/>
                    <a:cs typeface="Helvetica Light"/>
                    <a:sym typeface="Helvetica Light"/>
                  </a:defRPr>
                </a:lvl1pPr>
              </a:lstStyle>
              <a:p>
                <a:pPr/>
                <a:r>
                  <a:t>thread 1</a:t>
                </a:r>
              </a:p>
            </p:txBody>
          </p:sp>
        </p:grpSp>
        <p:sp>
          <p:nvSpPr>
            <p:cNvPr id="203" name="Processes data, generates results"/>
            <p:cNvSpPr/>
            <p:nvPr/>
          </p:nvSpPr>
          <p:spPr>
            <a:xfrm>
              <a:off x="0" y="681037"/>
              <a:ext cx="549429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defTabSz="821531">
                <a:defRPr sz="4000">
                  <a:solidFill>
                    <a:srgbClr val="000000"/>
                  </a:solidFill>
                  <a:latin typeface="Helvetica Light"/>
                  <a:ea typeface="Helvetica Light"/>
                  <a:cs typeface="Helvetica Light"/>
                  <a:sym typeface="Helvetica Light"/>
                </a:defRPr>
              </a:lvl1pPr>
            </a:lstStyle>
            <a:p>
              <a:pPr/>
              <a:r>
                <a:t>Processes data, generates results</a:t>
              </a:r>
            </a:p>
          </p:txBody>
        </p:sp>
      </p:grpSp>
      <p:sp>
        <p:nvSpPr>
          <p:cNvPr id="205" name="Line"/>
          <p:cNvSpPr/>
          <p:nvPr/>
        </p:nvSpPr>
        <p:spPr>
          <a:xfrm>
            <a:off x="5753660" y="11489808"/>
            <a:ext cx="12232557" cy="1"/>
          </a:xfrm>
          <a:prstGeom prst="line">
            <a:avLst/>
          </a:prstGeom>
          <a:ln w="139700">
            <a:solidFill>
              <a:srgbClr val="000000"/>
            </a:solidFill>
            <a:miter lim="400000"/>
            <a:headEnd type="triangle"/>
            <a:tailEnd type="triangle"/>
          </a:ln>
        </p:spPr>
        <p:txBody>
          <a:bodyPr lIns="71437" tIns="71437" rIns="71437" bIns="71437" anchor="ctr"/>
          <a:lstStyle/>
          <a:p>
            <a:pPr defTabSz="821531">
              <a:defRPr sz="3200">
                <a:solidFill>
                  <a:srgbClr val="000000"/>
                </a:solidFill>
                <a:latin typeface="Helvetica Light"/>
                <a:ea typeface="Helvetica Light"/>
                <a:cs typeface="Helvetica Light"/>
                <a:sym typeface="Helvetica Light"/>
              </a:defRPr>
            </a:pPr>
          </a:p>
        </p:txBody>
      </p:sp>
      <p:sp>
        <p:nvSpPr>
          <p:cNvPr id="206" name="Share data…"/>
          <p:cNvSpPr txBox="1"/>
          <p:nvPr/>
        </p:nvSpPr>
        <p:spPr>
          <a:xfrm>
            <a:off x="9625965" y="10656371"/>
            <a:ext cx="5132071" cy="1666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sz="5000">
                <a:solidFill>
                  <a:srgbClr val="000000"/>
                </a:solidFill>
                <a:latin typeface="Helvetica Light"/>
                <a:ea typeface="Helvetica Light"/>
                <a:cs typeface="Helvetica Light"/>
                <a:sym typeface="Helvetica Light"/>
              </a:defRPr>
            </a:pPr>
            <a:r>
              <a:t>Share data</a:t>
            </a:r>
          </a:p>
          <a:p>
            <a:pPr defTabSz="821531">
              <a:defRPr sz="5000">
                <a:solidFill>
                  <a:srgbClr val="000000"/>
                </a:solidFill>
                <a:latin typeface="Helvetica Light"/>
                <a:ea typeface="Helvetica Light"/>
                <a:cs typeface="Helvetica Light"/>
                <a:sym typeface="Helvetica Light"/>
              </a:defRPr>
            </a:pPr>
            <a:r>
              <a:t>Signal each other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05"/>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4" fill="hold">
                                  <p:stCondLst>
                                    <p:cond delay="0"/>
                                  </p:stCondLst>
                                  <p:iterate type="el" backwards="0">
                                    <p:tmAbs val="0"/>
                                  </p:iterate>
                                  <p:childTnLst>
                                    <p:set>
                                      <p:cBhvr>
                                        <p:cTn id="17" fill="hold"/>
                                        <p:tgtEl>
                                          <p:spTgt spid="2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4" grpId="2"/>
      <p:bldP build="whole" bldLvl="1" animBg="1" rev="0" advAuto="0" spid="206" grpId="4"/>
      <p:bldP build="whole" bldLvl="1" animBg="1" rev="0" advAuto="0" spid="205" grpId="3"/>
      <p:bldP build="whole" bldLvl="1" animBg="1" rev="0" advAuto="0" spid="198"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Asynchronous Programming in JS/TS"/>
          <p:cNvSpPr txBox="1"/>
          <p:nvPr>
            <p:ph type="title"/>
          </p:nvPr>
        </p:nvSpPr>
        <p:spPr>
          <a:prstGeom prst="rect">
            <a:avLst/>
          </a:prstGeom>
        </p:spPr>
        <p:txBody>
          <a:bodyPr/>
          <a:lstStyle/>
          <a:p>
            <a:pPr/>
            <a:r>
              <a:t>Asynchronous Programming in JS/TS</a:t>
            </a:r>
          </a:p>
        </p:txBody>
      </p:sp>
      <p:sp>
        <p:nvSpPr>
          <p:cNvPr id="209" name="How do we make a network request? Isn’t that a slow thing?"/>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How do we make a network request? Isn’t that a slow thing?</a:t>
            </a:r>
          </a:p>
        </p:txBody>
      </p:sp>
      <p:sp>
        <p:nvSpPr>
          <p:cNvPr id="210" name="console.log('Making a request to rest-example');…"/>
          <p:cNvSpPr txBox="1"/>
          <p:nvPr/>
        </p:nvSpPr>
        <p:spPr>
          <a:xfrm>
            <a:off x="1757815" y="4098449"/>
            <a:ext cx="21574218" cy="3165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l" defTabSz="457200">
              <a:defRPr b="1" sz="2800">
                <a:solidFill>
                  <a:srgbClr val="018001"/>
                </a:solidFill>
                <a:latin typeface="Courier"/>
                <a:ea typeface="Courier"/>
                <a:cs typeface="Courier"/>
                <a:sym typeface="Courier"/>
              </a:defRPr>
            </a:pPr>
            <a:r>
              <a:rPr i="1">
                <a:solidFill>
                  <a:srgbClr val="66187A"/>
                </a:solidFill>
              </a:rPr>
              <a:t>console</a:t>
            </a:r>
            <a:r>
              <a:rPr b="0">
                <a:solidFill>
                  <a:srgbClr val="000000"/>
                </a:solidFill>
              </a:rPr>
              <a:t>.</a:t>
            </a:r>
            <a:r>
              <a:rPr b="0">
                <a:solidFill>
                  <a:srgbClr val="7A7A43"/>
                </a:solidFill>
              </a:rPr>
              <a:t>log</a:t>
            </a:r>
            <a:r>
              <a:rPr b="0">
                <a:solidFill>
                  <a:srgbClr val="000000"/>
                </a:solidFill>
              </a:rPr>
              <a:t>(</a:t>
            </a:r>
            <a:r>
              <a:t>'Making a request to rest-example'</a:t>
            </a:r>
            <a:r>
              <a:rPr b="0">
                <a:solidFill>
                  <a:srgbClr val="000000"/>
                </a:solidFill>
              </a:rPr>
              <a:t>);</a:t>
            </a:r>
            <a:endParaRPr b="0">
              <a:solidFill>
                <a:srgbClr val="000000"/>
              </a:solidFill>
            </a:endParaRPr>
          </a:p>
          <a:p>
            <a:pPr algn="l" defTabSz="457200">
              <a:defRPr i="1" sz="2800">
                <a:solidFill>
                  <a:srgbClr val="808080"/>
                </a:solidFill>
                <a:latin typeface="Courier"/>
                <a:ea typeface="Courier"/>
                <a:cs typeface="Courier"/>
                <a:sym typeface="Courier"/>
              </a:defRPr>
            </a:pPr>
            <a:r>
              <a:rPr b="1">
                <a:solidFill>
                  <a:srgbClr val="66187A"/>
                </a:solidFill>
              </a:rPr>
              <a:t>axios</a:t>
            </a:r>
            <a:r>
              <a:rPr i="0">
                <a:solidFill>
                  <a:srgbClr val="000000"/>
                </a:solidFill>
              </a:rPr>
              <a:t>.</a:t>
            </a:r>
            <a:r>
              <a:rPr i="0">
                <a:solidFill>
                  <a:srgbClr val="7A7A43"/>
                </a:solidFill>
              </a:rPr>
              <a:t>get</a:t>
            </a:r>
            <a:r>
              <a:rPr i="0">
                <a:solidFill>
                  <a:srgbClr val="000000"/>
                </a:solidFill>
              </a:rPr>
              <a:t>(</a:t>
            </a:r>
            <a:r>
              <a:rPr b="1" i="0">
                <a:solidFill>
                  <a:srgbClr val="018001"/>
                </a:solidFill>
              </a:rPr>
              <a:t>'https://rest-example.covey.town/'</a:t>
            </a:r>
            <a:r>
              <a:rPr i="0">
                <a:solidFill>
                  <a:srgbClr val="000000"/>
                </a:solidFill>
              </a:rPr>
              <a:t>) </a:t>
            </a:r>
            <a:r>
              <a:t>// axios is a popular library for making HTTP requests</a:t>
            </a:r>
          </a:p>
          <a:p>
            <a:pPr algn="l" defTabSz="457200">
              <a:defRPr sz="2800">
                <a:solidFill>
                  <a:srgbClr val="000000"/>
                </a:solidFill>
                <a:latin typeface="Courier"/>
                <a:ea typeface="Courier"/>
                <a:cs typeface="Courier"/>
                <a:sym typeface="Courier"/>
              </a:defRPr>
            </a:pPr>
            <a:r>
              <a:rPr i="1">
                <a:solidFill>
                  <a:srgbClr val="808080"/>
                </a:solidFill>
              </a:rPr>
              <a:t>  </a:t>
            </a:r>
            <a:r>
              <a:t>.</a:t>
            </a:r>
            <a:r>
              <a:rPr>
                <a:solidFill>
                  <a:srgbClr val="7A7A43"/>
                </a:solidFill>
              </a:rPr>
              <a:t>then</a:t>
            </a:r>
            <a:r>
              <a:t>((response) =&gt;{</a:t>
            </a:r>
          </a:p>
          <a:p>
            <a:pPr algn="l" defTabSz="457200">
              <a:defRPr b="1" sz="2800">
                <a:solidFill>
                  <a:srgbClr val="018001"/>
                </a:solidFill>
                <a:latin typeface="Courier"/>
                <a:ea typeface="Courier"/>
                <a:cs typeface="Courier"/>
                <a:sym typeface="Courier"/>
              </a:defRPr>
            </a:pPr>
            <a:r>
              <a:rPr b="0">
                <a:solidFill>
                  <a:srgbClr val="000000"/>
                </a:solidFill>
              </a:rPr>
              <a:t>  </a:t>
            </a:r>
            <a:r>
              <a:rPr i="1">
                <a:solidFill>
                  <a:srgbClr val="66187A"/>
                </a:solidFill>
              </a:rPr>
              <a:t>console</a:t>
            </a:r>
            <a:r>
              <a:rPr b="0">
                <a:solidFill>
                  <a:srgbClr val="000000"/>
                </a:solidFill>
              </a:rPr>
              <a:t>.</a:t>
            </a:r>
            <a:r>
              <a:rPr b="0">
                <a:solidFill>
                  <a:srgbClr val="7A7A43"/>
                </a:solidFill>
              </a:rPr>
              <a:t>log</a:t>
            </a:r>
            <a:r>
              <a:rPr b="0">
                <a:solidFill>
                  <a:srgbClr val="000000"/>
                </a:solidFill>
              </a:rPr>
              <a:t>(</a:t>
            </a:r>
            <a:r>
              <a:t>'Heard back from server'</a:t>
            </a:r>
            <a:r>
              <a:rPr b="0">
                <a:solidFill>
                  <a:srgbClr val="000000"/>
                </a:solidFill>
              </a:rPr>
              <a:t>);</a:t>
            </a:r>
            <a:endParaRPr b="0">
              <a:solidFill>
                <a:srgbClr val="000000"/>
              </a:solidFill>
            </a:endParaRPr>
          </a:p>
          <a:p>
            <a:pPr algn="l" defTabSz="457200">
              <a:defRPr sz="2800">
                <a:solidFill>
                  <a:srgbClr val="000000"/>
                </a:solidFill>
                <a:latin typeface="Courier"/>
                <a:ea typeface="Courier"/>
                <a:cs typeface="Courier"/>
                <a:sym typeface="Courier"/>
              </a:defRPr>
            </a:pPr>
            <a:r>
              <a:t>  </a:t>
            </a:r>
            <a:r>
              <a:rPr b="1" i="1">
                <a:solidFill>
                  <a:srgbClr val="66187A"/>
                </a:solidFill>
              </a:rPr>
              <a:t>console</a:t>
            </a:r>
            <a:r>
              <a:t>.</a:t>
            </a:r>
            <a:r>
              <a:rPr>
                <a:solidFill>
                  <a:srgbClr val="7A7A43"/>
                </a:solidFill>
              </a:rPr>
              <a:t>log</a:t>
            </a:r>
            <a:r>
              <a:t>(response.</a:t>
            </a:r>
            <a:r>
              <a:rPr b="1">
                <a:solidFill>
                  <a:srgbClr val="66187A"/>
                </a:solidFill>
              </a:rPr>
              <a:t>data</a:t>
            </a:r>
            <a:r>
              <a:t>);</a:t>
            </a:r>
          </a:p>
          <a:p>
            <a:pPr algn="l" defTabSz="457200">
              <a:defRPr sz="2800">
                <a:solidFill>
                  <a:srgbClr val="000000"/>
                </a:solidFill>
                <a:latin typeface="Courier"/>
                <a:ea typeface="Courier"/>
                <a:cs typeface="Courier"/>
                <a:sym typeface="Courier"/>
              </a:defRPr>
            </a:pPr>
            <a:r>
              <a:t>});</a:t>
            </a:r>
          </a:p>
          <a:p>
            <a:pPr algn="l" defTabSz="457200">
              <a:defRPr b="1" sz="2800">
                <a:solidFill>
                  <a:srgbClr val="018001"/>
                </a:solidFill>
                <a:latin typeface="Courier"/>
                <a:ea typeface="Courier"/>
                <a:cs typeface="Courier"/>
                <a:sym typeface="Courier"/>
              </a:defRPr>
            </a:pPr>
            <a:r>
              <a:rPr i="1">
                <a:solidFill>
                  <a:srgbClr val="66187A"/>
                </a:solidFill>
              </a:rPr>
              <a:t>console</a:t>
            </a:r>
            <a:r>
              <a:rPr b="0">
                <a:solidFill>
                  <a:srgbClr val="000000"/>
                </a:solidFill>
              </a:rPr>
              <a:t>.</a:t>
            </a:r>
            <a:r>
              <a:rPr b="0">
                <a:solidFill>
                  <a:srgbClr val="7A7A43"/>
                </a:solidFill>
              </a:rPr>
              <a:t>log</a:t>
            </a:r>
            <a:r>
              <a:rPr b="0">
                <a:solidFill>
                  <a:srgbClr val="000000"/>
                </a:solidFill>
              </a:rPr>
              <a:t>(</a:t>
            </a:r>
            <a:r>
              <a:t>'Response sent!'</a:t>
            </a:r>
            <a:r>
              <a:rPr b="0">
                <a:solidFill>
                  <a:srgbClr val="000000"/>
                </a:solidFill>
              </a:rPr>
              <a:t>);</a:t>
            </a:r>
          </a:p>
        </p:txBody>
      </p:sp>
      <p:grpSp>
        <p:nvGrpSpPr>
          <p:cNvPr id="213" name="Group"/>
          <p:cNvGrpSpPr/>
          <p:nvPr/>
        </p:nvGrpSpPr>
        <p:grpSpPr>
          <a:xfrm>
            <a:off x="7505382" y="8207730"/>
            <a:ext cx="1998928" cy="2765861"/>
            <a:chOff x="494837" y="452437"/>
            <a:chExt cx="1998926" cy="2765859"/>
          </a:xfrm>
        </p:grpSpPr>
        <p:sp>
          <p:nvSpPr>
            <p:cNvPr id="211" name="Making a request to rest-example…"/>
            <p:cNvSpPr/>
            <p:nvPr/>
          </p:nvSpPr>
          <p:spPr>
            <a:xfrm>
              <a:off x="494837" y="194829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algn="l" defTabSz="821531">
                <a:defRPr sz="3400">
                  <a:solidFill>
                    <a:srgbClr val="000000"/>
                  </a:solidFill>
                  <a:latin typeface="Menlo Regular"/>
                  <a:ea typeface="Menlo Regular"/>
                  <a:cs typeface="Menlo Regular"/>
                  <a:sym typeface="Menlo Regular"/>
                </a:defRPr>
              </a:pPr>
              <a:r>
                <a:t>Making a request to rest-example</a:t>
              </a:r>
            </a:p>
            <a:p>
              <a:pPr algn="l" defTabSz="821531">
                <a:defRPr sz="3400">
                  <a:solidFill>
                    <a:srgbClr val="000000"/>
                  </a:solidFill>
                  <a:latin typeface="Menlo Regular"/>
                  <a:ea typeface="Menlo Regular"/>
                  <a:cs typeface="Menlo Regular"/>
                  <a:sym typeface="Menlo Regular"/>
                </a:defRPr>
              </a:pPr>
              <a:r>
                <a:t>Response sent!</a:t>
              </a:r>
            </a:p>
            <a:p>
              <a:pPr algn="l" defTabSz="821531">
                <a:defRPr sz="3400">
                  <a:solidFill>
                    <a:srgbClr val="000000"/>
                  </a:solidFill>
                  <a:latin typeface="Menlo Regular"/>
                  <a:ea typeface="Menlo Regular"/>
                  <a:cs typeface="Menlo Regular"/>
                  <a:sym typeface="Menlo Regular"/>
                </a:defRPr>
              </a:pPr>
              <a:r>
                <a:t>Heard back from server</a:t>
              </a:r>
            </a:p>
            <a:p>
              <a:pPr algn="l" defTabSz="821531">
                <a:defRPr sz="3400">
                  <a:solidFill>
                    <a:srgbClr val="000000"/>
                  </a:solidFill>
                  <a:latin typeface="Menlo Regular"/>
                  <a:ea typeface="Menlo Regular"/>
                  <a:cs typeface="Menlo Regular"/>
                  <a:sym typeface="Menlo Regular"/>
                </a:defRPr>
              </a:pPr>
              <a:r>
                <a:t>This is GET number 4 on the current server</a:t>
              </a:r>
            </a:p>
          </p:txBody>
        </p:sp>
        <p:sp>
          <p:nvSpPr>
            <p:cNvPr id="212" name="Output:"/>
            <p:cNvSpPr/>
            <p:nvPr/>
          </p:nvSpPr>
          <p:spPr>
            <a:xfrm>
              <a:off x="1223764" y="45243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lvl1pPr defTabSz="821531">
                <a:defRPr b="1" sz="5000">
                  <a:solidFill>
                    <a:srgbClr val="000000"/>
                  </a:solidFill>
                  <a:latin typeface="Helvetica"/>
                  <a:ea typeface="Helvetica"/>
                  <a:cs typeface="Helvetica"/>
                  <a:sym typeface="Helvetica"/>
                </a:defRPr>
              </a:lvl1pPr>
            </a:lstStyle>
            <a:p>
              <a:pPr/>
              <a:r>
                <a:t>Output:</a:t>
              </a:r>
            </a:p>
          </p:txBody>
        </p:sp>
      </p:grpSp>
      <p:grpSp>
        <p:nvGrpSpPr>
          <p:cNvPr id="216" name="axios.get is an asynchronous call"/>
          <p:cNvGrpSpPr/>
          <p:nvPr/>
        </p:nvGrpSpPr>
        <p:grpSpPr>
          <a:xfrm>
            <a:off x="7026426" y="11282397"/>
            <a:ext cx="9059235" cy="1362084"/>
            <a:chOff x="0" y="0"/>
            <a:chExt cx="9059234" cy="1362083"/>
          </a:xfrm>
        </p:grpSpPr>
        <p:sp>
          <p:nvSpPr>
            <p:cNvPr id="215" name="axios.get is an asynchronous call"/>
            <p:cNvSpPr txBox="1"/>
            <p:nvPr/>
          </p:nvSpPr>
          <p:spPr>
            <a:xfrm>
              <a:off x="215899" y="139700"/>
              <a:ext cx="8627436" cy="803284"/>
            </a:xfrm>
            <a:prstGeom prst="rect">
              <a:avLst/>
            </a:prstGeom>
            <a:noFill/>
            <a:ln>
              <a:noFill/>
            </a:ln>
            <a:effectLst/>
            <a:extLst>
              <a:ext uri="{C572A759-6A51-4108-AA02-DFA0A04FC94B}">
                <ma14:wrappingTextBoxFlag xmlns:ma14="http://schemas.microsoft.com/office/mac/drawingml/2011/main" val="1"/>
              </a:ext>
            </a:extLst>
          </p:spPr>
          <p:txBody>
            <a:bodyPr wrap="none" lIns="71437" tIns="71437" rIns="71437" bIns="71437" numCol="1" anchor="ctr">
              <a:spAutoFit/>
            </a:bodyPr>
            <a:lstStyle/>
            <a:p>
              <a:pPr defTabSz="821531">
                <a:defRPr sz="4200">
                  <a:solidFill>
                    <a:srgbClr val="000000"/>
                  </a:solidFill>
                  <a:latin typeface="Helvetica Light"/>
                  <a:ea typeface="Helvetica Light"/>
                  <a:cs typeface="Helvetica Light"/>
                  <a:sym typeface="Helvetica Light"/>
                </a:defRPr>
              </a:pPr>
              <a:r>
                <a:rPr sz="3400">
                  <a:latin typeface="Menlo Regular"/>
                  <a:ea typeface="Menlo Regular"/>
                  <a:cs typeface="Menlo Regular"/>
                  <a:sym typeface="Menlo Regular"/>
                </a:rPr>
                <a:t>axios.get</a:t>
              </a:r>
              <a:r>
                <a:t> is an </a:t>
              </a:r>
              <a:r>
                <a:rPr b="1">
                  <a:latin typeface="Helvetica"/>
                  <a:ea typeface="Helvetica"/>
                  <a:cs typeface="Helvetica"/>
                  <a:sym typeface="Helvetica"/>
                </a:rPr>
                <a:t>asynchronous call</a:t>
              </a:r>
            </a:p>
          </p:txBody>
        </p:sp>
        <p:pic>
          <p:nvPicPr>
            <p:cNvPr id="214" name="axios.get is an asynchronous call axios.get is an asynchronous call" descr="axios.get is an asynchronous call axios.get is an asynchronous call"/>
            <p:cNvPicPr>
              <a:picLocks noChangeAspect="0"/>
            </p:cNvPicPr>
            <p:nvPr/>
          </p:nvPicPr>
          <p:blipFill>
            <a:blip r:embed="rId2">
              <a:extLst/>
            </a:blip>
            <a:stretch>
              <a:fillRect/>
            </a:stretch>
          </p:blipFill>
          <p:spPr>
            <a:xfrm>
              <a:off x="-1" y="0"/>
              <a:ext cx="9059236" cy="1362084"/>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3"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Multi-Threading in JS"/>
          <p:cNvSpPr txBox="1"/>
          <p:nvPr>
            <p:ph type="title"/>
          </p:nvPr>
        </p:nvSpPr>
        <p:spPr>
          <a:prstGeom prst="rect">
            <a:avLst/>
          </a:prstGeom>
        </p:spPr>
        <p:txBody>
          <a:bodyPr/>
          <a:lstStyle/>
          <a:p>
            <a:pPr/>
            <a:r>
              <a:t>Multi-Threading in JS</a:t>
            </a:r>
          </a:p>
        </p:txBody>
      </p:sp>
      <p:sp>
        <p:nvSpPr>
          <p:cNvPr id="219" name="Everything you write will run in a single thread* (event loop)…"/>
          <p:cNvSpPr txBox="1"/>
          <p:nvPr>
            <p:ph type="body" sz="half" idx="1"/>
          </p:nvPr>
        </p:nvSpPr>
        <p:spPr>
          <a:xfrm>
            <a:off x="1206500" y="3107662"/>
            <a:ext cx="21971000" cy="3370234"/>
          </a:xfrm>
          <a:prstGeom prst="rect">
            <a:avLst/>
          </a:prstGeom>
        </p:spPr>
        <p:txBody>
          <a:bodyPr/>
          <a:lstStyle/>
          <a:p>
            <a:pPr marL="445008" indent="-445008" defTabSz="1779987">
              <a:spcBef>
                <a:spcPts val="3200"/>
              </a:spcBef>
              <a:defRPr sz="3504"/>
            </a:pPr>
            <a:r>
              <a:t>Everything you write will run in a single thread* (event loop)</a:t>
            </a:r>
          </a:p>
          <a:p>
            <a:pPr marL="445008" indent="-445008" defTabSz="1779987">
              <a:spcBef>
                <a:spcPts val="3200"/>
              </a:spcBef>
              <a:defRPr sz="3504"/>
            </a:pPr>
            <a:r>
              <a:t>Since you are not sharing data between threads, races don’t happen as easily</a:t>
            </a:r>
          </a:p>
          <a:p>
            <a:pPr marL="445008" indent="-445008" defTabSz="1779987">
              <a:spcBef>
                <a:spcPts val="3200"/>
              </a:spcBef>
              <a:defRPr sz="3504"/>
            </a:pPr>
            <a:r>
              <a:t>Inside of JS engine: many threads</a:t>
            </a:r>
          </a:p>
          <a:p>
            <a:pPr marL="445008" indent="-445008" defTabSz="1779987">
              <a:spcBef>
                <a:spcPts val="3200"/>
              </a:spcBef>
              <a:defRPr sz="3504"/>
            </a:pPr>
            <a:r>
              <a:t>Event loop processes events, and calls your callbacks (or “event handlers”)</a:t>
            </a:r>
          </a:p>
        </p:txBody>
      </p:sp>
      <p:grpSp>
        <p:nvGrpSpPr>
          <p:cNvPr id="235" name="Group"/>
          <p:cNvGrpSpPr/>
          <p:nvPr/>
        </p:nvGrpSpPr>
        <p:grpSpPr>
          <a:xfrm>
            <a:off x="7051946" y="6579095"/>
            <a:ext cx="10280108" cy="6586484"/>
            <a:chOff x="0" y="0"/>
            <a:chExt cx="10280107" cy="6586482"/>
          </a:xfrm>
        </p:grpSpPr>
        <p:sp>
          <p:nvSpPr>
            <p:cNvPr id="220" name="Rectangle"/>
            <p:cNvSpPr/>
            <p:nvPr/>
          </p:nvSpPr>
          <p:spPr>
            <a:xfrm>
              <a:off x="0" y="0"/>
              <a:ext cx="10280108" cy="5479001"/>
            </a:xfrm>
            <a:prstGeom prst="rect">
              <a:avLst/>
            </a:prstGeom>
            <a:solidFill>
              <a:srgbClr val="3284CC"/>
            </a:solidFill>
            <a:ln w="12700" cap="flat">
              <a:noFill/>
              <a:miter lim="400000"/>
            </a:ln>
            <a:effectLst>
              <a:outerShdw sx="100000" sy="100000" kx="0" ky="0" algn="b" rotWithShape="0" blurRad="50800" dist="25400" dir="5400000">
                <a:srgbClr val="000000">
                  <a:alpha val="50000"/>
                </a:srgbClr>
              </a:outerShdw>
            </a:effectLst>
          </p:spPr>
          <p:txBody>
            <a:bodyPr wrap="square" lIns="71437" tIns="71437" rIns="71437" bIns="71437" numCol="1" anchor="ctr">
              <a:noAutofit/>
            </a:bodyPr>
            <a:lstStyle/>
            <a:p>
              <a:pPr defTabSz="821531">
                <a:defRPr sz="3200">
                  <a:solidFill>
                    <a:srgbClr val="FFFFFF"/>
                  </a:solidFill>
                  <a:latin typeface="Helvetica Light"/>
                  <a:ea typeface="Helvetica Light"/>
                  <a:cs typeface="Helvetica Light"/>
                  <a:sym typeface="Helvetica Light"/>
                </a:defRPr>
              </a:pPr>
            </a:p>
          </p:txBody>
        </p:sp>
        <p:grpSp>
          <p:nvGrpSpPr>
            <p:cNvPr id="223" name="Group"/>
            <p:cNvGrpSpPr/>
            <p:nvPr/>
          </p:nvGrpSpPr>
          <p:grpSpPr>
            <a:xfrm>
              <a:off x="2081190" y="493799"/>
              <a:ext cx="1351559" cy="4491403"/>
              <a:chOff x="0" y="0"/>
              <a:chExt cx="1351558" cy="4491401"/>
            </a:xfrm>
          </p:grpSpPr>
          <p:sp>
            <p:nvSpPr>
              <p:cNvPr id="221" name="Rectangle"/>
              <p:cNvSpPr/>
              <p:nvPr/>
            </p:nvSpPr>
            <p:spPr>
              <a:xfrm>
                <a:off x="0" y="0"/>
                <a:ext cx="1351559" cy="3602219"/>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222" name="thread 1"/>
              <p:cNvSpPr/>
              <p:nvPr/>
            </p:nvSpPr>
            <p:spPr>
              <a:xfrm>
                <a:off x="0" y="3604094"/>
                <a:ext cx="1351559" cy="887308"/>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200">
                    <a:solidFill>
                      <a:srgbClr val="000000"/>
                    </a:solidFill>
                    <a:latin typeface="Helvetica Light"/>
                    <a:ea typeface="Helvetica Light"/>
                    <a:cs typeface="Helvetica Light"/>
                    <a:sym typeface="Helvetica Light"/>
                  </a:defRPr>
                </a:lvl1pPr>
              </a:lstStyle>
              <a:p>
                <a:pPr/>
                <a:r>
                  <a:t>thread 1</a:t>
                </a:r>
              </a:p>
            </p:txBody>
          </p:sp>
        </p:grpSp>
        <p:grpSp>
          <p:nvGrpSpPr>
            <p:cNvPr id="226" name="Group"/>
            <p:cNvGrpSpPr/>
            <p:nvPr/>
          </p:nvGrpSpPr>
          <p:grpSpPr>
            <a:xfrm>
              <a:off x="3751289" y="493799"/>
              <a:ext cx="1351559" cy="4491403"/>
              <a:chOff x="0" y="0"/>
              <a:chExt cx="1351558" cy="4491401"/>
            </a:xfrm>
          </p:grpSpPr>
          <p:sp>
            <p:nvSpPr>
              <p:cNvPr id="224" name="Rectangle"/>
              <p:cNvSpPr/>
              <p:nvPr/>
            </p:nvSpPr>
            <p:spPr>
              <a:xfrm>
                <a:off x="0" y="0"/>
                <a:ext cx="1351559" cy="3602219"/>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225" name="thread 2"/>
              <p:cNvSpPr/>
              <p:nvPr/>
            </p:nvSpPr>
            <p:spPr>
              <a:xfrm>
                <a:off x="0" y="3604094"/>
                <a:ext cx="1351559" cy="887308"/>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200">
                    <a:solidFill>
                      <a:srgbClr val="000000"/>
                    </a:solidFill>
                    <a:latin typeface="Helvetica Light"/>
                    <a:ea typeface="Helvetica Light"/>
                    <a:cs typeface="Helvetica Light"/>
                    <a:sym typeface="Helvetica Light"/>
                  </a:defRPr>
                </a:lvl1pPr>
              </a:lstStyle>
              <a:p>
                <a:pPr/>
                <a:r>
                  <a:t>thread 2</a:t>
                </a:r>
              </a:p>
            </p:txBody>
          </p:sp>
        </p:grpSp>
        <p:grpSp>
          <p:nvGrpSpPr>
            <p:cNvPr id="229" name="Group"/>
            <p:cNvGrpSpPr/>
            <p:nvPr/>
          </p:nvGrpSpPr>
          <p:grpSpPr>
            <a:xfrm>
              <a:off x="5421388" y="493799"/>
              <a:ext cx="1351559" cy="4491403"/>
              <a:chOff x="0" y="0"/>
              <a:chExt cx="1351558" cy="4491401"/>
            </a:xfrm>
          </p:grpSpPr>
          <p:sp>
            <p:nvSpPr>
              <p:cNvPr id="227" name="Rectangle"/>
              <p:cNvSpPr/>
              <p:nvPr/>
            </p:nvSpPr>
            <p:spPr>
              <a:xfrm>
                <a:off x="0" y="0"/>
                <a:ext cx="1351559" cy="3602219"/>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228" name="thread 3"/>
              <p:cNvSpPr/>
              <p:nvPr/>
            </p:nvSpPr>
            <p:spPr>
              <a:xfrm>
                <a:off x="0" y="3604094"/>
                <a:ext cx="1351559" cy="887308"/>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200">
                    <a:solidFill>
                      <a:srgbClr val="000000"/>
                    </a:solidFill>
                    <a:latin typeface="Helvetica Light"/>
                    <a:ea typeface="Helvetica Light"/>
                    <a:cs typeface="Helvetica Light"/>
                    <a:sym typeface="Helvetica Light"/>
                  </a:defRPr>
                </a:lvl1pPr>
              </a:lstStyle>
              <a:p>
                <a:pPr/>
                <a:r>
                  <a:t>thread 3</a:t>
                </a:r>
              </a:p>
            </p:txBody>
          </p:sp>
        </p:grpSp>
        <p:grpSp>
          <p:nvGrpSpPr>
            <p:cNvPr id="232" name="Group"/>
            <p:cNvGrpSpPr/>
            <p:nvPr/>
          </p:nvGrpSpPr>
          <p:grpSpPr>
            <a:xfrm>
              <a:off x="8761588" y="493799"/>
              <a:ext cx="1351559" cy="4491403"/>
              <a:chOff x="0" y="0"/>
              <a:chExt cx="1351558" cy="4491401"/>
            </a:xfrm>
          </p:grpSpPr>
          <p:sp>
            <p:nvSpPr>
              <p:cNvPr id="230" name="Rectangle"/>
              <p:cNvSpPr/>
              <p:nvPr/>
            </p:nvSpPr>
            <p:spPr>
              <a:xfrm>
                <a:off x="0" y="0"/>
                <a:ext cx="1351559" cy="3602219"/>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p:spPr>
            <p:txBody>
              <a:bodyPr wrap="square" lIns="71437" tIns="71437" rIns="71437" bIns="71437" numCol="1" anchor="ctr">
                <a:noAutofit/>
              </a:bodyPr>
              <a:lstStyle/>
              <a:p>
                <a:pPr defTabSz="821531">
                  <a:defRPr sz="3200">
                    <a:solidFill>
                      <a:srgbClr val="FFFFFF"/>
                    </a:solidFill>
                    <a:latin typeface="Helvetica Light"/>
                    <a:ea typeface="Helvetica Light"/>
                    <a:cs typeface="Helvetica Light"/>
                    <a:sym typeface="Helvetica Light"/>
                  </a:defRPr>
                </a:pPr>
              </a:p>
            </p:txBody>
          </p:sp>
          <p:sp>
            <p:nvSpPr>
              <p:cNvPr id="231" name="thread n"/>
              <p:cNvSpPr/>
              <p:nvPr/>
            </p:nvSpPr>
            <p:spPr>
              <a:xfrm>
                <a:off x="0" y="3604094"/>
                <a:ext cx="1351559" cy="887308"/>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200">
                    <a:solidFill>
                      <a:srgbClr val="000000"/>
                    </a:solidFill>
                    <a:latin typeface="Helvetica Light"/>
                    <a:ea typeface="Helvetica Light"/>
                    <a:cs typeface="Helvetica Light"/>
                    <a:sym typeface="Helvetica Light"/>
                  </a:defRPr>
                </a:lvl1pPr>
              </a:lstStyle>
              <a:p>
                <a:pPr/>
                <a:r>
                  <a:t>thread n</a:t>
                </a:r>
              </a:p>
            </p:txBody>
          </p:sp>
        </p:grpSp>
        <p:sp>
          <p:nvSpPr>
            <p:cNvPr id="233" name="…"/>
            <p:cNvSpPr txBox="1"/>
            <p:nvPr/>
          </p:nvSpPr>
          <p:spPr>
            <a:xfrm>
              <a:off x="7177908" y="3698575"/>
              <a:ext cx="1178720" cy="1357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b="1" sz="8000">
                  <a:solidFill>
                    <a:srgbClr val="FFFFFF"/>
                  </a:solidFill>
                  <a:latin typeface="Helvetica"/>
                  <a:ea typeface="Helvetica"/>
                  <a:cs typeface="Helvetica"/>
                  <a:sym typeface="Helvetica"/>
                </a:defRPr>
              </a:lvl1pPr>
            </a:lstStyle>
            <a:p>
              <a:pPr/>
              <a:r>
                <a:t>…</a:t>
              </a:r>
            </a:p>
          </p:txBody>
        </p:sp>
        <p:sp>
          <p:nvSpPr>
            <p:cNvPr id="234" name="NodeJS"/>
            <p:cNvSpPr txBox="1"/>
            <p:nvPr/>
          </p:nvSpPr>
          <p:spPr>
            <a:xfrm>
              <a:off x="3307451" y="5675654"/>
              <a:ext cx="3054597" cy="9108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5000">
                  <a:solidFill>
                    <a:srgbClr val="000000"/>
                  </a:solidFill>
                  <a:latin typeface="Helvetica Light"/>
                  <a:ea typeface="Helvetica Light"/>
                  <a:cs typeface="Helvetica Light"/>
                  <a:sym typeface="Helvetica Light"/>
                </a:defRPr>
              </a:lvl1pPr>
            </a:lstStyle>
            <a:p>
              <a:pPr/>
              <a:r>
                <a:t>NodeJS</a:t>
              </a:r>
            </a:p>
          </p:txBody>
        </p:sp>
      </p:grpSp>
      <p:grpSp>
        <p:nvGrpSpPr>
          <p:cNvPr id="238" name="Group"/>
          <p:cNvGrpSpPr/>
          <p:nvPr/>
        </p:nvGrpSpPr>
        <p:grpSpPr>
          <a:xfrm>
            <a:off x="7376617" y="7072895"/>
            <a:ext cx="1351559" cy="4491402"/>
            <a:chOff x="0" y="0"/>
            <a:chExt cx="1351558" cy="4491401"/>
          </a:xfrm>
        </p:grpSpPr>
        <p:sp>
          <p:nvSpPr>
            <p:cNvPr id="236" name="Rectangle"/>
            <p:cNvSpPr/>
            <p:nvPr/>
          </p:nvSpPr>
          <p:spPr>
            <a:xfrm>
              <a:off x="0" y="0"/>
              <a:ext cx="1351559" cy="3602219"/>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sp>
          <p:nvSpPr>
            <p:cNvPr id="237" name="event looper"/>
            <p:cNvSpPr/>
            <p:nvPr/>
          </p:nvSpPr>
          <p:spPr>
            <a:xfrm>
              <a:off x="0" y="3604094"/>
              <a:ext cx="1351559" cy="887308"/>
            </a:xfrm>
            <a:prstGeom prst="rect">
              <a:avLst/>
            </a:prstGeom>
            <a:solidFill>
              <a:srgbClr val="FFA996"/>
            </a:solidFill>
            <a:ln w="25400" cap="flat">
              <a:solidFill>
                <a:srgbClr val="000000"/>
              </a:solidFill>
              <a:prstDash val="solid"/>
              <a:miter lim="400000"/>
            </a:ln>
            <a:effectLst>
              <a:outerShdw sx="100000" sy="100000" kx="0" ky="0" algn="b" rotWithShape="0" blurRad="63500" dist="12700" dir="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sz="2200">
                  <a:solidFill>
                    <a:srgbClr val="000000"/>
                  </a:solidFill>
                  <a:latin typeface="Helvetica Light"/>
                  <a:ea typeface="Helvetica Light"/>
                  <a:cs typeface="Helvetica Light"/>
                  <a:sym typeface="Helvetica Light"/>
                </a:defRPr>
              </a:lvl1pPr>
            </a:lstStyle>
            <a:p>
              <a:pPr/>
              <a:r>
                <a:t>event looper</a:t>
              </a:r>
            </a:p>
          </p:txBody>
        </p:sp>
      </p:grpSp>
      <p:grpSp>
        <p:nvGrpSpPr>
          <p:cNvPr id="241" name="Group"/>
          <p:cNvGrpSpPr/>
          <p:nvPr/>
        </p:nvGrpSpPr>
        <p:grpSpPr>
          <a:xfrm>
            <a:off x="7275929" y="6738297"/>
            <a:ext cx="1552934" cy="5160597"/>
            <a:chOff x="0" y="0"/>
            <a:chExt cx="1552933" cy="5160596"/>
          </a:xfrm>
        </p:grpSpPr>
        <p:sp>
          <p:nvSpPr>
            <p:cNvPr id="239" name="Rectangle"/>
            <p:cNvSpPr/>
            <p:nvPr/>
          </p:nvSpPr>
          <p:spPr>
            <a:xfrm>
              <a:off x="0" y="0"/>
              <a:ext cx="1552934" cy="4138930"/>
            </a:xfrm>
            <a:prstGeom prst="rect">
              <a:avLst/>
            </a:prstGeom>
            <a:gradFill flip="none" rotWithShape="1">
              <a:gsLst>
                <a:gs pos="0">
                  <a:srgbClr val="FDD6CF"/>
                </a:gs>
                <a:gs pos="100000">
                  <a:srgbClr val="FFA996"/>
                </a:gs>
              </a:gsLst>
              <a:lin ang="5400000" scaled="0"/>
            </a:gradFill>
            <a:ln w="25400" cap="flat">
              <a:solidFill>
                <a:srgbClr val="000000"/>
              </a:solidFill>
              <a:prstDash val="solid"/>
              <a:miter lim="400000"/>
            </a:ln>
            <a:effectLst>
              <a:outerShdw sx="100000" sy="100000" kx="0" ky="0" algn="b" rotWithShape="0" blurRad="50800" dist="25400" dir="5400000">
                <a:srgbClr val="000000">
                  <a:alpha val="50000"/>
                </a:srgbClr>
              </a:outerShdw>
            </a:effectLst>
          </p:spPr>
          <p:txBody>
            <a:bodyPr wrap="square" lIns="71437" tIns="71437" rIns="71437" bIns="71437" numCol="1" anchor="ctr">
              <a:noAutofit/>
            </a:bodyPr>
            <a:lstStyle/>
            <a:p>
              <a:pPr defTabSz="821531">
                <a:defRPr b="1" sz="2800">
                  <a:solidFill>
                    <a:srgbClr val="000000"/>
                  </a:solidFill>
                  <a:latin typeface="Helvetica"/>
                  <a:ea typeface="Helvetica"/>
                  <a:cs typeface="Helvetica"/>
                  <a:sym typeface="Helvetica"/>
                </a:defRPr>
              </a:pPr>
            </a:p>
          </p:txBody>
        </p:sp>
        <p:sp>
          <p:nvSpPr>
            <p:cNvPr id="240" name="event loop"/>
            <p:cNvSpPr/>
            <p:nvPr/>
          </p:nvSpPr>
          <p:spPr>
            <a:xfrm>
              <a:off x="0" y="4141085"/>
              <a:ext cx="1552934" cy="1019512"/>
            </a:xfrm>
            <a:prstGeom prst="rect">
              <a:avLst/>
            </a:prstGeom>
            <a:gradFill flip="none" rotWithShape="1">
              <a:gsLst>
                <a:gs pos="0">
                  <a:srgbClr val="FDD6CF"/>
                </a:gs>
                <a:gs pos="100000">
                  <a:srgbClr val="FFA996"/>
                </a:gs>
              </a:gsLst>
              <a:lin ang="5400000" scaled="0"/>
            </a:gradFill>
            <a:ln w="25400" cap="flat">
              <a:solidFill>
                <a:srgbClr val="000000"/>
              </a:solidFill>
              <a:prstDash val="solid"/>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wrap="square" lIns="71437" tIns="71437" rIns="71437" bIns="71437" numCol="1" anchor="ctr">
              <a:noAutofit/>
            </a:bodyPr>
            <a:lstStyle>
              <a:lvl1pPr defTabSz="821531">
                <a:defRPr b="1" sz="2800">
                  <a:solidFill>
                    <a:srgbClr val="000000"/>
                  </a:solidFill>
                  <a:latin typeface="Helvetica"/>
                  <a:ea typeface="Helvetica"/>
                  <a:cs typeface="Helvetica"/>
                  <a:sym typeface="Helvetica"/>
                </a:defRPr>
              </a:lvl1pPr>
            </a:lstStyle>
            <a:p>
              <a:pPr/>
              <a:r>
                <a:t>event loop</a:t>
              </a:r>
            </a:p>
          </p:txBody>
        </p:sp>
      </p:grpSp>
      <p:grpSp>
        <p:nvGrpSpPr>
          <p:cNvPr id="246" name="Group"/>
          <p:cNvGrpSpPr/>
          <p:nvPr/>
        </p:nvGrpSpPr>
        <p:grpSpPr>
          <a:xfrm>
            <a:off x="8026324" y="7754143"/>
            <a:ext cx="8778075" cy="2447452"/>
            <a:chOff x="0" y="490537"/>
            <a:chExt cx="8778074" cy="2447450"/>
          </a:xfrm>
        </p:grpSpPr>
        <p:grpSp>
          <p:nvGrpSpPr>
            <p:cNvPr id="244" name="All of your code runs in this one thread"/>
            <p:cNvGrpSpPr/>
            <p:nvPr/>
          </p:nvGrpSpPr>
          <p:grpSpPr>
            <a:xfrm>
              <a:off x="1728732" y="490537"/>
              <a:ext cx="7049343" cy="1828801"/>
              <a:chOff x="0" y="0"/>
              <a:chExt cx="7049341" cy="1828800"/>
            </a:xfrm>
          </p:grpSpPr>
          <p:sp>
            <p:nvSpPr>
              <p:cNvPr id="243" name="All of your code runs in this one thread"/>
              <p:cNvSpPr/>
              <p:nvPr/>
            </p:nvSpPr>
            <p:spPr>
              <a:xfrm>
                <a:off x="215900" y="139700"/>
                <a:ext cx="661754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solidFill>
                <a:srgbClr val="FFFFFF"/>
              </a:solidFill>
              <a:ln>
                <a:noFill/>
              </a:ln>
              <a:effectLst/>
              <a:extLst>
                <a:ext uri="{C572A759-6A51-4108-AA02-DFA0A04FC94B}">
                  <ma14:wrappingTextBoxFlag xmlns:ma14="http://schemas.microsoft.com/office/mac/drawingml/2011/main" val="1"/>
                </a:ext>
              </a:extLst>
            </p:spPr>
            <p:txBody>
              <a:bodyPr wrap="square" lIns="71437" tIns="71437" rIns="71437" bIns="71437" numCol="1" anchor="ctr">
                <a:spAutoFit/>
              </a:bodyPr>
              <a:lstStyle>
                <a:lvl1pPr defTabSz="821531">
                  <a:defRPr b="1" sz="3600">
                    <a:solidFill>
                      <a:srgbClr val="000000"/>
                    </a:solidFill>
                    <a:latin typeface="Helvetica"/>
                    <a:ea typeface="Helvetica"/>
                    <a:cs typeface="Helvetica"/>
                    <a:sym typeface="Helvetica"/>
                  </a:defRPr>
                </a:lvl1pPr>
              </a:lstStyle>
              <a:p>
                <a:pPr/>
                <a:r>
                  <a:t>All of your code runs in this one thread</a:t>
                </a:r>
              </a:p>
            </p:txBody>
          </p:sp>
          <p:pic>
            <p:nvPicPr>
              <p:cNvPr id="242" name="All of your code runs in this one thread All of your code runs in this one thread" descr="All of your code runs in this one thread All of your code runs in this one thread"/>
              <p:cNvPicPr>
                <a:picLocks noChangeAspect="0"/>
              </p:cNvPicPr>
              <p:nvPr/>
            </p:nvPicPr>
            <p:blipFill>
              <a:blip r:embed="rId3">
                <a:extLst/>
              </a:blip>
              <a:stretch>
                <a:fillRect/>
              </a:stretch>
            </p:blipFill>
            <p:spPr>
              <a:xfrm>
                <a:off x="0" y="0"/>
                <a:ext cx="7049342" cy="1828800"/>
              </a:xfrm>
              <a:prstGeom prst="rect">
                <a:avLst/>
              </a:prstGeom>
              <a:effectLst/>
            </p:spPr>
          </p:pic>
        </p:grpSp>
        <p:sp>
          <p:nvSpPr>
            <p:cNvPr id="245" name="Line"/>
            <p:cNvSpPr/>
            <p:nvPr/>
          </p:nvSpPr>
          <p:spPr>
            <a:xfrm flipH="1">
              <a:off x="-1" y="887410"/>
              <a:ext cx="2050579" cy="2050579"/>
            </a:xfrm>
            <a:prstGeom prst="line">
              <a:avLst/>
            </a:prstGeom>
            <a:noFill/>
            <a:ln w="152400" cap="flat">
              <a:solidFill>
                <a:srgbClr val="000000"/>
              </a:solidFill>
              <a:prstDash val="solid"/>
              <a:miter lim="400000"/>
              <a:tailEnd type="triangle" w="med" len="med"/>
            </a:ln>
            <a:effectLst/>
          </p:spPr>
          <p:txBody>
            <a:bodyPr wrap="square" lIns="71437" tIns="71437" rIns="71437" bIns="71437" numCol="1" anchor="ctr">
              <a:noAutofit/>
            </a:bodyPr>
            <a:lstStyle/>
            <a:p>
              <a:pPr defTabSz="821531">
                <a:defRPr sz="3200">
                  <a:solidFill>
                    <a:srgbClr val="000000"/>
                  </a:solidFill>
                  <a:latin typeface="Helvetica Light"/>
                  <a:ea typeface="Helvetica Light"/>
                  <a:cs typeface="Helvetica Light"/>
                  <a:sym typeface="Helvetica Light"/>
                </a:defRPr>
              </a:pPr>
            </a:p>
          </p:txBody>
        </p:sp>
      </p:grpSp>
      <p:sp>
        <p:nvSpPr>
          <p:cNvPr id="247" name="Rectangle"/>
          <p:cNvSpPr/>
          <p:nvPr/>
        </p:nvSpPr>
        <p:spPr>
          <a:xfrm>
            <a:off x="7264946" y="6711640"/>
            <a:ext cx="1574901" cy="768640"/>
          </a:xfrm>
          <a:prstGeom prst="rect">
            <a:avLst/>
          </a:prstGeom>
          <a:solidFill>
            <a:srgbClr val="648299"/>
          </a:solidFill>
          <a:ln w="12700">
            <a:miter lim="400000"/>
          </a:ln>
          <a:effectLst>
            <a:outerShdw sx="100000" sy="100000" kx="0" ky="0" algn="b" rotWithShape="0" blurRad="50800" dist="25400" dir="5400000">
              <a:srgbClr val="000000">
                <a:alpha val="50000"/>
              </a:srgbClr>
            </a:outerShdw>
          </a:effectLst>
        </p:spPr>
        <p:txBody>
          <a:bodyPr lIns="71437" tIns="71437" rIns="71437" bIns="71437" anchor="ctr"/>
          <a:lstStyle/>
          <a:p>
            <a:pPr defTabSz="821531">
              <a:defRPr b="1" sz="2000">
                <a:solidFill>
                  <a:srgbClr val="000000"/>
                </a:solidFill>
                <a:latin typeface="Helvetica"/>
                <a:ea typeface="Helvetica"/>
                <a:cs typeface="Helvetica"/>
                <a:sym typeface="Helvetica"/>
              </a:defRPr>
            </a:pPr>
          </a:p>
        </p:txBody>
      </p:sp>
      <p:sp>
        <p:nvSpPr>
          <p:cNvPr id="248" name="event queue"/>
          <p:cNvSpPr/>
          <p:nvPr/>
        </p:nvSpPr>
        <p:spPr>
          <a:xfrm>
            <a:off x="7264946" y="6711640"/>
            <a:ext cx="1574901" cy="768640"/>
          </a:xfrm>
          <a:prstGeom prst="rect">
            <a:avLst/>
          </a:prstGeom>
          <a:solidFill>
            <a:srgbClr val="648299"/>
          </a:solidFill>
          <a:ln w="12700">
            <a:miter lim="400000"/>
          </a:ln>
          <a:effectLst>
            <a:outerShdw sx="100000" sy="100000" kx="0" ky="0" algn="b" rotWithShape="0" blurRad="50800" dist="25400" dir="5400000">
              <a:srgbClr val="000000">
                <a:alpha val="50000"/>
              </a:srgbClr>
            </a:outerShdw>
          </a:effectLst>
          <a:extLst>
            <a:ext uri="{C572A759-6A51-4108-AA02-DFA0A04FC94B}">
              <ma14:wrappingTextBoxFlag xmlns:ma14="http://schemas.microsoft.com/office/mac/drawingml/2011/main" val="1"/>
            </a:ext>
          </a:extLst>
        </p:spPr>
        <p:txBody>
          <a:bodyPr lIns="71437" tIns="71437" rIns="71437" bIns="71437" anchor="ctr"/>
          <a:lstStyle>
            <a:lvl1pPr defTabSz="821531">
              <a:defRPr b="1" sz="2000">
                <a:solidFill>
                  <a:srgbClr val="000000"/>
                </a:solidFill>
                <a:latin typeface="Helvetica"/>
                <a:ea typeface="Helvetica"/>
                <a:cs typeface="Helvetica"/>
                <a:sym typeface="Helvetica"/>
              </a:defRPr>
            </a:lvl1pPr>
          </a:lstStyle>
          <a:p>
            <a:pPr/>
            <a:r>
              <a:t>event queue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241"/>
                                        </p:tgtEl>
                                        <p:attrNameLst>
                                          <p:attrName>style.visibility</p:attrName>
                                        </p:attrNameLst>
                                      </p:cBhvr>
                                      <p:to>
                                        <p:strVal val="visible"/>
                                      </p:to>
                                    </p:set>
                                    <p:anim calcmode="lin" valueType="num">
                                      <p:cBhvr>
                                        <p:cTn id="7" dur="500" fill="hold"/>
                                        <p:tgtEl>
                                          <p:spTgt spid="241"/>
                                        </p:tgtEl>
                                        <p:attrNameLst>
                                          <p:attrName>ppt_w</p:attrName>
                                        </p:attrNameLst>
                                      </p:cBhvr>
                                      <p:tavLst>
                                        <p:tav tm="0">
                                          <p:val>
                                            <p:fltVal val="0"/>
                                          </p:val>
                                        </p:tav>
                                        <p:tav tm="100000">
                                          <p:val>
                                            <p:strVal val="#ppt_w"/>
                                          </p:val>
                                        </p:tav>
                                      </p:tavLst>
                                    </p:anim>
                                    <p:anim calcmode="lin" valueType="num">
                                      <p:cBhvr>
                                        <p:cTn id="8" dur="500" fill="hold"/>
                                        <p:tgtEl>
                                          <p:spTgt spid="24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2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el" backwards="0">
                                    <p:tmAbs val="0"/>
                                  </p:iterate>
                                  <p:childTnLst>
                                    <p:set>
                                      <p:cBhvr>
                                        <p:cTn id="16" fill="hold"/>
                                        <p:tgtEl>
                                          <p:spTgt spid="248"/>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4" fill="hold">
                                  <p:stCondLst>
                                    <p:cond delay="0"/>
                                  </p:stCondLst>
                                  <p:iterate type="el" backwards="0">
                                    <p:tmAbs val="0"/>
                                  </p:iterate>
                                  <p:childTnLst>
                                    <p:set>
                                      <p:cBhvr>
                                        <p:cTn id="19" fill="hold"/>
                                        <p:tgtEl>
                                          <p:spTgt spid="2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8" grpId="3"/>
      <p:bldP build="whole" bldLvl="1" animBg="1" rev="0" advAuto="0" spid="246" grpId="2"/>
      <p:bldP build="whole" bldLvl="1" animBg="1" rev="0" advAuto="0" spid="247" grpId="4"/>
      <p:bldP build="whole" bldLvl="1" animBg="1" rev="0" advAuto="0" spid="241" grpId="1"/>
    </p:bldLst>
  </p:timing>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